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56"/>
  </p:notesMasterIdLst>
  <p:handoutMasterIdLst>
    <p:handoutMasterId r:id="rId57"/>
  </p:handoutMasterIdLst>
  <p:sldIdLst>
    <p:sldId id="297" r:id="rId3"/>
    <p:sldId id="844" r:id="rId4"/>
    <p:sldId id="553" r:id="rId5"/>
    <p:sldId id="554" r:id="rId6"/>
    <p:sldId id="832" r:id="rId7"/>
    <p:sldId id="604" r:id="rId8"/>
    <p:sldId id="894" r:id="rId9"/>
    <p:sldId id="895" r:id="rId10"/>
    <p:sldId id="896" r:id="rId11"/>
    <p:sldId id="897" r:id="rId12"/>
    <p:sldId id="898" r:id="rId13"/>
    <p:sldId id="899" r:id="rId14"/>
    <p:sldId id="900" r:id="rId15"/>
    <p:sldId id="890" r:id="rId16"/>
    <p:sldId id="891" r:id="rId17"/>
    <p:sldId id="892" r:id="rId18"/>
    <p:sldId id="902" r:id="rId19"/>
    <p:sldId id="901" r:id="rId20"/>
    <p:sldId id="903" r:id="rId21"/>
    <p:sldId id="904" r:id="rId22"/>
    <p:sldId id="905" r:id="rId23"/>
    <p:sldId id="906" r:id="rId24"/>
    <p:sldId id="907" r:id="rId25"/>
    <p:sldId id="908" r:id="rId26"/>
    <p:sldId id="909" r:id="rId27"/>
    <p:sldId id="910" r:id="rId28"/>
    <p:sldId id="911" r:id="rId29"/>
    <p:sldId id="912" r:id="rId30"/>
    <p:sldId id="913" r:id="rId31"/>
    <p:sldId id="914" r:id="rId32"/>
    <p:sldId id="915" r:id="rId33"/>
    <p:sldId id="916" r:id="rId34"/>
    <p:sldId id="917" r:id="rId35"/>
    <p:sldId id="918" r:id="rId36"/>
    <p:sldId id="919" r:id="rId37"/>
    <p:sldId id="833" r:id="rId38"/>
    <p:sldId id="326" r:id="rId39"/>
    <p:sldId id="327" r:id="rId40"/>
    <p:sldId id="851" r:id="rId41"/>
    <p:sldId id="836" r:id="rId42"/>
    <p:sldId id="837" r:id="rId43"/>
    <p:sldId id="834" r:id="rId44"/>
    <p:sldId id="852" r:id="rId45"/>
    <p:sldId id="602" r:id="rId46"/>
    <p:sldId id="483" r:id="rId47"/>
    <p:sldId id="884" r:id="rId48"/>
    <p:sldId id="921" r:id="rId49"/>
    <p:sldId id="922" r:id="rId50"/>
    <p:sldId id="842" r:id="rId51"/>
    <p:sldId id="923" r:id="rId52"/>
    <p:sldId id="924" r:id="rId53"/>
    <p:sldId id="920" r:id="rId54"/>
    <p:sldId id="831" r:id="rId55"/>
  </p:sldIdLst>
  <p:sldSz cx="9144000" cy="5143500" type="screen16x9"/>
  <p:notesSz cx="6858000" cy="9144000"/>
  <p:defaultTextStyle>
    <a:defPPr>
      <a:defRPr lang="en-US"/>
    </a:defPPr>
    <a:lvl1pPr marL="0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9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32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8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31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C00"/>
    <a:srgbClr val="FF5D00"/>
    <a:srgbClr val="3F80CD"/>
    <a:srgbClr val="235F9C"/>
    <a:srgbClr val="001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/>
    <p:restoredTop sz="77891"/>
  </p:normalViewPr>
  <p:slideViewPr>
    <p:cSldViewPr snapToGrid="0" snapToObjects="1">
      <p:cViewPr varScale="1">
        <p:scale>
          <a:sx n="131" d="100"/>
          <a:sy n="131" d="100"/>
        </p:scale>
        <p:origin x="92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7F71E0-0D53-DC45-B2CB-C90849DC5E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A5AE21-28DC-384A-9615-D2A234C172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27395-C8D8-FC4E-A947-CB2BD1422AA7}" type="datetimeFigureOut">
              <a:rPr lang="en-US" smtClean="0"/>
              <a:t>6/27/24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266FC-5661-134A-A28E-52A0750FBA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60C2E-86CE-434C-81DE-82F82C9B8D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4DDE5-AA14-DD42-BEF8-7DF8E3623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34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927A9-B8DC-384B-BF68-738F1B31EAB2}" type="datetimeFigureOut">
              <a:rPr lang="en-US" smtClean="0"/>
              <a:t>6/27/24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33E9F-084A-8543-BC6F-0AE70009C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1499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5832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98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331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61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93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treat this as a translation (i.e., sequence to sequence) problem? Or a text generation problem?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4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group – how would you evaluate a generative model?</a:t>
            </a:r>
          </a:p>
          <a:p>
            <a:r>
              <a:rPr lang="en-US" dirty="0"/>
              <a:t>What approaches have you seen?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50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Old but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09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goes in these boxes?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02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do that?</a:t>
            </a:r>
          </a:p>
          <a:p>
            <a:r>
              <a:rPr lang="en-US" dirty="0"/>
              <a:t>Gather a bunch of historical data</a:t>
            </a:r>
          </a:p>
          <a:p>
            <a:r>
              <a:rPr lang="en-US" dirty="0"/>
              <a:t>Want to find an equation that predicts y well based on x across that historical data</a:t>
            </a:r>
          </a:p>
          <a:p>
            <a:endParaRPr lang="en-US" dirty="0"/>
          </a:p>
          <a:p>
            <a:r>
              <a:rPr lang="en-US" dirty="0"/>
              <a:t>So we take all this data, we use it to find the parameters that are most consistent with the patterns of x and y that are 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63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Having done that, we have a trained model. </a:t>
            </a:r>
          </a:p>
          <a:p>
            <a:r>
              <a:rPr lang="en-US" dirty="0"/>
              <a:t>Now, when we see a NEW value of x, we simply plug it into our “learned” equation, and it tells us what we expect y to be. This is prediction.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91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EA247-0547-4418-98F2-2164883685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28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Having done that, we have a trained model. Our parameters are learned – we hold them fixed.</a:t>
            </a:r>
          </a:p>
          <a:p>
            <a:r>
              <a:rPr lang="en-US" dirty="0"/>
              <a:t>Now, when we see a NEW value of x, we simply plug it into our “learned” equation, and it tells us what we expect y to be. This is prediction.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7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91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moment to review what we discussed last time</a:t>
            </a:r>
          </a:p>
          <a:p>
            <a:r>
              <a:rPr lang="en-US" dirty="0"/>
              <a:t>Opportunity to answer questions, which we didn’t have before</a:t>
            </a:r>
          </a:p>
          <a:p>
            <a:endParaRPr lang="en-US" dirty="0"/>
          </a:p>
          <a:p>
            <a:r>
              <a:rPr lang="en-US" dirty="0"/>
              <a:t>We talked about the basics of a predictive model.</a:t>
            </a:r>
          </a:p>
          <a:p>
            <a:r>
              <a:rPr lang="en-US" dirty="0"/>
              <a:t>It takes a set of data, or features, x, and applies a mathematical function or logic to make a prediction about an associated value, y</a:t>
            </a:r>
          </a:p>
          <a:p>
            <a:endParaRPr lang="en-US" dirty="0"/>
          </a:p>
          <a:p>
            <a:r>
              <a:rPr lang="en-US" dirty="0"/>
              <a:t>The thing that takes x and returns the prediction about y – that’s the model, the ”machine” in machine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83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66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185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53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Old but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3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7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robot doesn’t know all this stuff – too many grocery items!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032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a (my) child: have the TV teach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10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6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Much like in deep learning, low-level semantic features are often shared across domains/tasks, but higher level features are more task specific. So again, we can reuse models trained in different domains.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33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just another predictive model.</a:t>
            </a:r>
          </a:p>
          <a:p>
            <a:r>
              <a:rPr lang="en-US" dirty="0"/>
              <a:t>But, we need a much more complex model to due to the complex, spatial structure of these data</a:t>
            </a:r>
          </a:p>
          <a:p>
            <a:r>
              <a:rPr lang="en-US" dirty="0"/>
              <a:t>Extract a hierarchy of increasingly complex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490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233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512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libraries out there for this</a:t>
            </a:r>
          </a:p>
          <a:p>
            <a:r>
              <a:rPr lang="en-US" dirty="0" err="1"/>
              <a:t>Huggingface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9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summary…</a:t>
            </a:r>
          </a:p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Bag of words models solve this challenge by constructing a feature vector in which each element corresponds to a distinct word of interest, and its value is determined by counting the </a:t>
            </a:r>
            <a:r>
              <a:rPr lang="en-US" dirty="0" err="1"/>
              <a:t>occorrences</a:t>
            </a:r>
            <a:r>
              <a:rPr lang="en-US" dirty="0"/>
              <a:t> of that word in the document (or message, or passage)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90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we’re going to consider a new kind of predictive model, one in which the input to the model is a text document, and the output is a label associated with that document</a:t>
            </a:r>
          </a:p>
          <a:p>
            <a:r>
              <a:rPr lang="en-US" dirty="0"/>
              <a:t>For example, the input might be a radiology report, and the output might be a binary label indicating whether an abnormal finding was noted in the report</a:t>
            </a:r>
          </a:p>
          <a:p>
            <a:r>
              <a:rPr lang="en-US" dirty="0"/>
              <a:t>But as we know, all our predictive models – logistic regression, MLP, CNN – they all work with numbers</a:t>
            </a:r>
          </a:p>
          <a:p>
            <a:r>
              <a:rPr lang="en-US" dirty="0"/>
              <a:t>So, right from the start we’re faced with a difficult problem – how can we convert a document into a feature vector that encodes its contents?</a:t>
            </a:r>
          </a:p>
          <a:p>
            <a:r>
              <a:rPr lang="en-US" dirty="0"/>
              <a:t>If we can do that, we can then apply any of the classification models we’ve previously discussed</a:t>
            </a:r>
          </a:p>
          <a:p>
            <a:r>
              <a:rPr lang="en-US" dirty="0"/>
              <a:t>So, that’s the problem we’ll be solving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9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what about the systems we’re seeing today?</a:t>
            </a:r>
          </a:p>
          <a:p>
            <a:r>
              <a:rPr lang="en-US" dirty="0"/>
              <a:t>Does the paradigm I’ve described still fit?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15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Stimulate discussion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26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Structured only: EHR-S</a:t>
            </a:r>
          </a:p>
          <a:p>
            <a:r>
              <a:rPr lang="en-US" dirty="0"/>
              <a:t>Unstructured: EHR-U</a:t>
            </a:r>
          </a:p>
          <a:p>
            <a:endParaRPr lang="en-US" dirty="0"/>
          </a:p>
          <a:p>
            <a:r>
              <a:rPr lang="en-US" dirty="0"/>
              <a:t>Big finding: better recall/sensitivity with notes</a:t>
            </a:r>
          </a:p>
          <a:p>
            <a:endParaRPr lang="en-US" dirty="0"/>
          </a:p>
          <a:p>
            <a:r>
              <a:rPr lang="en-US" dirty="0"/>
              <a:t>----- details -----</a:t>
            </a:r>
          </a:p>
          <a:p>
            <a:endParaRPr lang="en-US" dirty="0"/>
          </a:p>
          <a:p>
            <a:r>
              <a:rPr lang="en-US" dirty="0"/>
              <a:t>Here’s the key finding of a recent JAMIA paper focused on identifying cardiovascular diseases and procedures from EHR data</a:t>
            </a:r>
          </a:p>
          <a:p>
            <a:r>
              <a:rPr lang="en-US" dirty="0"/>
              <a:t>Each of these concepts was identified by chart review by clinical expert annotators</a:t>
            </a:r>
          </a:p>
          <a:p>
            <a:endParaRPr lang="en-US" dirty="0"/>
          </a:p>
          <a:p>
            <a:r>
              <a:rPr lang="en-US" dirty="0"/>
              <a:t>And then they train models to identify those concepts based on</a:t>
            </a:r>
          </a:p>
          <a:p>
            <a:r>
              <a:rPr lang="en-US" dirty="0"/>
              <a:t>(a) structured data – this is “EHR-S”</a:t>
            </a:r>
          </a:p>
          <a:p>
            <a:r>
              <a:rPr lang="en-US" dirty="0"/>
              <a:t>And (b) clinical notes – this is “EHR-U”</a:t>
            </a:r>
          </a:p>
          <a:p>
            <a:endParaRPr lang="en-US" dirty="0"/>
          </a:p>
          <a:p>
            <a:r>
              <a:rPr lang="en-US" dirty="0"/>
              <a:t>Their findings tell a consistent and compelling story</a:t>
            </a:r>
          </a:p>
          <a:p>
            <a:endParaRPr lang="en-US" dirty="0"/>
          </a:p>
          <a:p>
            <a:r>
              <a:rPr lang="en-US" dirty="0"/>
              <a:t>Both approaches do pretty well in terms of precision – also known as positive predictive value – in other words, both models are usually right when they tell you they’ve identified one of these concepts</a:t>
            </a:r>
          </a:p>
          <a:p>
            <a:r>
              <a:rPr lang="en-US" dirty="0"/>
              <a:t>However, the recall – aka the sensitivity – is FAR better for the unstructured models</a:t>
            </a:r>
          </a:p>
          <a:p>
            <a:endParaRPr lang="en-US" dirty="0"/>
          </a:p>
          <a:p>
            <a:r>
              <a:rPr lang="en-US" dirty="0"/>
              <a:t>Very often, the structured data models miss it</a:t>
            </a:r>
          </a:p>
          <a:p>
            <a:r>
              <a:rPr lang="en-US" dirty="0"/>
              <a:t>And if you look through the details, they do a good job building these models</a:t>
            </a:r>
          </a:p>
          <a:p>
            <a:r>
              <a:rPr lang="en-US" dirty="0"/>
              <a:t>The issue is not the models themselves – it’s that the structured data very often doesn’t contain the relevant information. It’s only found in the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7938A-5C4B-C644-A452-8D4D784107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1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51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EA247-0547-4418-98F2-2164883685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0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D23D3-97BA-8344-B77C-C3C47F735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DBA69F-5897-5F44-92BC-479B55DE9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68764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A9F9-9678-2743-B0D7-2303C742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13DE2-E1E8-8C40-8B00-91EF68139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73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645086-DAA8-FA49-915F-8B28AFD11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C3AEF-AC20-C245-8112-195AA1568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6963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978B-4908-E74D-904A-A9B895A7A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95FDE3-C177-1D4F-8016-6A5AB9FFD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302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7E1A6-E52F-4747-BDCC-731EBD265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6EB1E-6EAC-2648-A744-4B558DCE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223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E9F5-3F39-8E4C-BD4D-1CE5E62B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D2129-2C12-3841-9061-8E28A6801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1948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6D62C-5F4D-E44A-83A0-2BC6297AC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95D4C-6239-3649-B2F4-8E6928D47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8D897-46F7-6F4A-923F-F54D4AC8E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6443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388B0-8D06-274D-BE50-BA152C915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F0989-E654-F74F-BDDF-08D57674E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0B350-276D-2F47-92C4-83C039986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7B8AD-206C-8C44-9626-E020EEC70A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5FD7E1-9246-8240-81C8-52CC098D2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3078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858C-55E0-A347-B987-C8C09FC4D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1580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566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9015-2329-5341-BA02-B62A1090C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FF641-56D6-9245-BB4A-FB626664F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B0617-AE85-6146-99DD-9CE2384C1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857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744FE-227B-BB4B-AFCB-C70369A5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786AE-9738-E14C-9B4A-B463D9070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2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5F484-86EC-9D4F-B229-7E1EAF28C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D461AC-7026-3144-A874-8D55CA87D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8018D-F66B-1C4B-AB9A-982327027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7853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E7A1C-4A6B-7B44-8A98-088B9E5F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FFC838-A01F-6845-991B-CECF9A0A4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68119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B298A-6686-FD4A-B48C-A4474FE37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D5486A-4CA8-BE4C-8736-29596810D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243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DDC07-CABA-9E4D-9E3A-95E05BCB8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BD0F8-3355-CA42-8F79-D8191E496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098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6984-E4BA-284B-B7AF-D51BD0BDC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53D1B-9EE2-4E4F-B36A-F0F237B8A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FBE0A-D618-A548-B1F3-E7BCD2D57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317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8D306-FDF6-DE45-90F3-DD6E0A241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7B324-C8C1-B34B-93B4-5E52FB3E7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5C052-E346-7A4E-A53F-178DCAB9D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F207E-CBC1-6444-AE32-2D03AB9BEB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86491-5FF8-E448-A837-D74C6F85EC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1452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2B47-C6F1-2C47-83A6-7C9765DBB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8633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387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967C-A2EB-A742-BD60-241901035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84264-1CC0-ED47-9FC4-17EA9AEE9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82311-296D-B54E-84F6-B91B4D004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8621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E9CE1-388E-D644-BFC2-E3BA89CDF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F9288A-BC67-054C-8D82-B775C7F3F0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54F2-00A4-E440-B3B4-24D0906C1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7613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2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3903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C:\Local-Documents\git-docs\CI-Fellowship\Presentations\COVID-JC\2_pipeline\images\retail-robot-hospitality-1.jp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file:///C:\Local-Documents\git-docs\CI-Fellowship\Presentations\COVID-JC\2_pipeline\figs\roboshop_embedding.emf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6379"/>
            <a:ext cx="7772400" cy="2392291"/>
          </a:xfrm>
        </p:spPr>
        <p:txBody>
          <a:bodyPr>
            <a:normAutofit/>
          </a:bodyPr>
          <a:lstStyle/>
          <a:p>
            <a:pPr>
              <a:spcAft>
                <a:spcPts val="900"/>
              </a:spcAft>
            </a:pPr>
            <a:r>
              <a:rPr lang="en-US" dirty="0"/>
              <a:t>Intro to Natural Language Processing for Clinical Text</a:t>
            </a:r>
            <a:br>
              <a:rPr lang="en-US" dirty="0"/>
            </a:b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4670" y="3959258"/>
            <a:ext cx="4894661" cy="814096"/>
          </a:xfrm>
        </p:spPr>
        <p:txBody>
          <a:bodyPr>
            <a:normAutofit/>
          </a:bodyPr>
          <a:lstStyle/>
          <a:p>
            <a:r>
              <a:rPr lang="en-US" dirty="0"/>
              <a:t>Matthew Engelhard</a:t>
            </a:r>
          </a:p>
        </p:txBody>
      </p:sp>
    </p:spTree>
    <p:extLst>
      <p:ext uri="{BB962C8B-B14F-4D97-AF65-F5344CB8AC3E}">
        <p14:creationId xmlns:p14="http://schemas.microsoft.com/office/powerpoint/2010/main" val="2670148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5A9C0F-C73E-5044-BA14-46B00A07B4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4070" y="1089129"/>
            <a:ext cx="4920863" cy="26178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A4FEACA-2FD0-CB41-8405-C78FC168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36" y="104743"/>
            <a:ext cx="9004663" cy="552875"/>
          </a:xfrm>
        </p:spPr>
        <p:txBody>
          <a:bodyPr>
            <a:normAutofit/>
          </a:bodyPr>
          <a:lstStyle/>
          <a:p>
            <a:r>
              <a:rPr lang="en-US" dirty="0"/>
              <a:t>Case Study: SMS Triage for Global Maternal Health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5F0AE-E388-7445-B1D8-1105038B331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42" y="1964781"/>
            <a:ext cx="3020255" cy="20114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2026FB-1925-2E46-B2A1-98454C1EDDB0}"/>
              </a:ext>
            </a:extLst>
          </p:cNvPr>
          <p:cNvSpPr/>
          <p:nvPr/>
        </p:nvSpPr>
        <p:spPr>
          <a:xfrm>
            <a:off x="428285" y="861076"/>
            <a:ext cx="27157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solidFill>
                  <a:srgbClr val="212326"/>
                </a:solidFill>
                <a:latin typeface="freight-sans-pro"/>
              </a:rPr>
              <a:t>Maternal Health </a:t>
            </a:r>
            <a:r>
              <a:rPr lang="en-US" sz="1350" b="1" dirty="0" err="1">
                <a:solidFill>
                  <a:srgbClr val="212326"/>
                </a:solidFill>
                <a:latin typeface="freight-sans-pro"/>
              </a:rPr>
              <a:t>HelpDesk</a:t>
            </a:r>
            <a:r>
              <a:rPr lang="en-US" sz="1350" b="1" dirty="0">
                <a:solidFill>
                  <a:srgbClr val="212326"/>
                </a:solidFill>
                <a:latin typeface="freight-sans-pro"/>
              </a:rPr>
              <a:t>:</a:t>
            </a:r>
          </a:p>
          <a:p>
            <a:pPr algn="ctr"/>
            <a:endParaRPr lang="en-US" sz="1350" b="1" dirty="0">
              <a:solidFill>
                <a:srgbClr val="212326"/>
              </a:solidFill>
              <a:latin typeface="freight-sans-pro"/>
            </a:endParaRPr>
          </a:p>
          <a:p>
            <a:pPr algn="ctr"/>
            <a:r>
              <a:rPr lang="en-US" sz="1350" b="1" dirty="0">
                <a:solidFill>
                  <a:srgbClr val="212326"/>
                </a:solidFill>
                <a:latin typeface="freight-sans-pro"/>
              </a:rPr>
              <a:t>2 million women connected to </a:t>
            </a:r>
            <a:r>
              <a:rPr lang="en-US" sz="1350" b="1" dirty="0" err="1">
                <a:solidFill>
                  <a:srgbClr val="212326"/>
                </a:solidFill>
                <a:latin typeface="freight-sans-pro"/>
              </a:rPr>
              <a:t>NDoH</a:t>
            </a:r>
            <a:r>
              <a:rPr lang="en-US" sz="1350" b="1" dirty="0">
                <a:solidFill>
                  <a:srgbClr val="212326"/>
                </a:solidFill>
                <a:latin typeface="freight-sans-pro"/>
              </a:rPr>
              <a:t> staff via SMS</a:t>
            </a:r>
            <a:endParaRPr lang="en-US" sz="1350" dirty="0">
              <a:latin typeface="freight-sans-pr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48AE61-F0ED-384B-9E2C-BD7F3C5A231F}"/>
              </a:ext>
            </a:extLst>
          </p:cNvPr>
          <p:cNvSpPr/>
          <p:nvPr/>
        </p:nvSpPr>
        <p:spPr>
          <a:xfrm>
            <a:off x="7299203" y="3707029"/>
            <a:ext cx="1778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www.praekelt.org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523401" y="4184934"/>
            <a:ext cx="6131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Binary Classification: Urgent Message? (Yes/No)</a:t>
            </a:r>
          </a:p>
        </p:txBody>
      </p:sp>
    </p:spTree>
    <p:extLst>
      <p:ext uri="{BB962C8B-B14F-4D97-AF65-F5344CB8AC3E}">
        <p14:creationId xmlns:p14="http://schemas.microsoft.com/office/powerpoint/2010/main" val="324558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861B132-5A80-4F26-B05B-B03B027B1F9A}"/>
              </a:ext>
            </a:extLst>
          </p:cNvPr>
          <p:cNvSpPr txBox="1">
            <a:spLocks/>
          </p:cNvSpPr>
          <p:nvPr/>
        </p:nvSpPr>
        <p:spPr>
          <a:xfrm>
            <a:off x="403428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E9D253-A74A-9C4F-9FFE-3E91395E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Often predictive and generative models are complementary.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DC748-D2C5-5844-8205-BDDC87302464}"/>
              </a:ext>
            </a:extLst>
          </p:cNvPr>
          <p:cNvSpPr txBox="1"/>
          <p:nvPr/>
        </p:nvSpPr>
        <p:spPr>
          <a:xfrm>
            <a:off x="4066674" y="4848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BFB6B-820A-37EA-F8B0-714D13947A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6273" y="1566005"/>
            <a:ext cx="3020255" cy="2011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5B9CB-89F2-7B61-030E-0309E9D5664A}"/>
              </a:ext>
            </a:extLst>
          </p:cNvPr>
          <p:cNvSpPr txBox="1"/>
          <p:nvPr/>
        </p:nvSpPr>
        <p:spPr>
          <a:xfrm>
            <a:off x="628650" y="1455690"/>
            <a:ext cx="33433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Maternal health response system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Speech to text (predictive)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Translation (predictive)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Identification of key concepts and topics (predictive)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Triage (predictive)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Generation of template and/or complete responses in specific cases (generative)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2140D-F658-F518-7A4F-CFFD40142D5E}"/>
              </a:ext>
            </a:extLst>
          </p:cNvPr>
          <p:cNvSpPr txBox="1"/>
          <p:nvPr/>
        </p:nvSpPr>
        <p:spPr>
          <a:xfrm>
            <a:off x="628650" y="4228688"/>
            <a:ext cx="767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It is much easier to evaluate the performance of predictive models, and in turn to know when and how much to trust them.</a:t>
            </a:r>
          </a:p>
        </p:txBody>
      </p:sp>
    </p:spTree>
    <p:extLst>
      <p:ext uri="{BB962C8B-B14F-4D97-AF65-F5344CB8AC3E}">
        <p14:creationId xmlns:p14="http://schemas.microsoft.com/office/powerpoint/2010/main" val="3345620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62AA-5528-5939-D554-B0B18C0C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some cases, however, generative models have superseded predictive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23C06-B318-4180-129A-D13DE33C0C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700" y="2012950"/>
            <a:ext cx="4914900" cy="245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445B87-803B-73CF-304D-8CBA61C94D03}"/>
              </a:ext>
            </a:extLst>
          </p:cNvPr>
          <p:cNvSpPr txBox="1"/>
          <p:nvPr/>
        </p:nvSpPr>
        <p:spPr>
          <a:xfrm>
            <a:off x="533400" y="1587222"/>
            <a:ext cx="2628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“Translation” of discharge notes into plain language using GPT4 substantially improves patients’ ability to comprehend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F0903-D96D-23E8-BEB5-A6F278B872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3760" y="3383756"/>
            <a:ext cx="871040" cy="1168400"/>
          </a:xfrm>
          <a:prstGeom prst="rect">
            <a:avLst/>
          </a:prstGeom>
        </p:spPr>
      </p:pic>
      <p:pic>
        <p:nvPicPr>
          <p:cNvPr id="2050" name="Picture 2" descr="Anivarya Kumar | Trent Center for Bioethics, Humanities &amp; History of  Medicine">
            <a:extLst>
              <a:ext uri="{FF2B5EF4-FFF2-40B4-BE49-F238E27FC236}">
                <a16:creationId xmlns:a16="http://schemas.microsoft.com/office/drawing/2014/main" id="{93800175-D763-6669-2C93-F8D525B56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7340" y="3383756"/>
            <a:ext cx="87104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B5260A-6BD7-1F61-CE5E-7074EE8BBFC3}"/>
              </a:ext>
            </a:extLst>
          </p:cNvPr>
          <p:cNvSpPr txBox="1"/>
          <p:nvPr/>
        </p:nvSpPr>
        <p:spPr>
          <a:xfrm>
            <a:off x="597716" y="4622090"/>
            <a:ext cx="10502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Anivarya</a:t>
            </a:r>
            <a:r>
              <a:rPr lang="en-US" sz="1050" dirty="0"/>
              <a:t> Kumar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18CE1-CD0A-4E51-46D8-4F824247A4B5}"/>
              </a:ext>
            </a:extLst>
          </p:cNvPr>
          <p:cNvSpPr txBox="1"/>
          <p:nvPr/>
        </p:nvSpPr>
        <p:spPr>
          <a:xfrm>
            <a:off x="1935432" y="4627730"/>
            <a:ext cx="9476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Isabella Wang</a:t>
            </a:r>
          </a:p>
        </p:txBody>
      </p:sp>
    </p:spTree>
    <p:extLst>
      <p:ext uri="{BB962C8B-B14F-4D97-AF65-F5344CB8AC3E}">
        <p14:creationId xmlns:p14="http://schemas.microsoft.com/office/powerpoint/2010/main" val="2555577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2440-B83D-188B-3B7B-C225E2697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specific info from documents: predictive or generative?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9CB68C24-32A8-6033-81C6-4BFF8543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36701"/>
            <a:ext cx="3611844" cy="217293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A879E6-7F06-6B60-FAD9-3A0ED136F118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1536701"/>
          <a:ext cx="4076573" cy="176730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4076573">
                  <a:extLst>
                    <a:ext uri="{9D8B030D-6E8A-4147-A177-3AD203B41FA5}">
                      <a16:colId xmlns:a16="http://schemas.microsoft.com/office/drawing/2014/main" val="3950672317"/>
                    </a:ext>
                  </a:extLst>
                </a:gridCol>
              </a:tblGrid>
              <a:tr h="1421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needed to determine scheduling needs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610" marR="60610" marT="0" marB="0" anchor="ctr"/>
                </a:tc>
                <a:extLst>
                  <a:ext uri="{0D108BD9-81ED-4DB2-BD59-A6C34878D82A}">
                    <a16:rowId xmlns:a16="http://schemas.microsoft.com/office/drawing/2014/main" val="1589736975"/>
                  </a:ext>
                </a:extLst>
              </a:tr>
              <a:tr h="1421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ICD-10</a:t>
                      </a:r>
                      <a:endParaRPr lang="en-US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610" marR="60610" marT="0" marB="0" anchor="ctr"/>
                </a:tc>
                <a:extLst>
                  <a:ext uri="{0D108BD9-81ED-4DB2-BD59-A6C34878D82A}">
                    <a16:rowId xmlns:a16="http://schemas.microsoft.com/office/drawing/2014/main" val="898899989"/>
                  </a:ext>
                </a:extLst>
              </a:tr>
              <a:tr h="1967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Stage</a:t>
                      </a:r>
                      <a:endParaRPr lang="en-US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610" marR="60610" marT="0" marB="0" anchor="ctr"/>
                </a:tc>
                <a:extLst>
                  <a:ext uri="{0D108BD9-81ED-4DB2-BD59-A6C34878D82A}">
                    <a16:rowId xmlns:a16="http://schemas.microsoft.com/office/drawing/2014/main" val="868141245"/>
                  </a:ext>
                </a:extLst>
              </a:tr>
              <a:tr h="1870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Age</a:t>
                      </a:r>
                      <a:endParaRPr lang="en-US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610" marR="60610" marT="0" marB="0" anchor="ctr"/>
                </a:tc>
                <a:extLst>
                  <a:ext uri="{0D108BD9-81ED-4DB2-BD59-A6C34878D82A}">
                    <a16:rowId xmlns:a16="http://schemas.microsoft.com/office/drawing/2014/main" val="3940548945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Date of Dx</a:t>
                      </a:r>
                      <a:endParaRPr lang="en-US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610" marR="60610" marT="0" marB="0" anchor="ctr"/>
                </a:tc>
                <a:extLst>
                  <a:ext uri="{0D108BD9-81ED-4DB2-BD59-A6C34878D82A}">
                    <a16:rowId xmlns:a16="http://schemas.microsoft.com/office/drawing/2014/main" val="4241941698"/>
                  </a:ext>
                </a:extLst>
              </a:tr>
              <a:tr h="16957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Hormone Receptors and molecular biomarkers</a:t>
                      </a:r>
                      <a:endParaRPr lang="en-US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610" marR="60610" marT="0" marB="0" anchor="ctr"/>
                </a:tc>
                <a:extLst>
                  <a:ext uri="{0D108BD9-81ED-4DB2-BD59-A6C34878D82A}">
                    <a16:rowId xmlns:a16="http://schemas.microsoft.com/office/drawing/2014/main" val="1683349164"/>
                  </a:ext>
                </a:extLst>
              </a:tr>
              <a:tr h="2383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History of Treatment (med, surg, rad)</a:t>
                      </a:r>
                      <a:endParaRPr lang="en-US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610" marR="60610" marT="0" marB="0" anchor="ctr"/>
                </a:tc>
                <a:extLst>
                  <a:ext uri="{0D108BD9-81ED-4DB2-BD59-A6C34878D82A}">
                    <a16:rowId xmlns:a16="http://schemas.microsoft.com/office/drawing/2014/main" val="4189573858"/>
                  </a:ext>
                </a:extLst>
              </a:tr>
              <a:tr h="33775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Undiagnosed patients only: 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Review of symptoms</a:t>
                      </a:r>
                      <a:endParaRPr lang="en-US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610" marR="60610" marT="0" marB="0" anchor="ctr"/>
                </a:tc>
                <a:extLst>
                  <a:ext uri="{0D108BD9-81ED-4DB2-BD59-A6C34878D82A}">
                    <a16:rowId xmlns:a16="http://schemas.microsoft.com/office/drawing/2014/main" val="18480084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D23DE7-4028-E0B6-48CF-C90ECD3A51FA}"/>
              </a:ext>
            </a:extLst>
          </p:cNvPr>
          <p:cNvSpPr txBox="1"/>
          <p:nvPr/>
        </p:nvSpPr>
        <p:spPr>
          <a:xfrm>
            <a:off x="628650" y="3978318"/>
            <a:ext cx="534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While a predictive approach might be more trustworthy in principle, generative models can perform many tasks “zero-shot”, i.e. without task-specific training.</a:t>
            </a:r>
          </a:p>
        </p:txBody>
      </p:sp>
      <p:pic>
        <p:nvPicPr>
          <p:cNvPr id="1026" name="Picture 2" descr="DIHI logo_news">
            <a:extLst>
              <a:ext uri="{FF2B5EF4-FFF2-40B4-BE49-F238E27FC236}">
                <a16:creationId xmlns:a16="http://schemas.microsoft.com/office/drawing/2014/main" id="{49985DF7-8A4D-AB3D-262F-847302BA6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42972" y="3519630"/>
            <a:ext cx="1105601" cy="113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A99B1B-35E2-FBAD-E9B9-EA38F3D29271}"/>
              </a:ext>
            </a:extLst>
          </p:cNvPr>
          <p:cNvSpPr txBox="1"/>
          <p:nvPr/>
        </p:nvSpPr>
        <p:spPr>
          <a:xfrm>
            <a:off x="6610286" y="4747759"/>
            <a:ext cx="240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DIHI ‘24, led by Emily </a:t>
            </a:r>
            <a:r>
              <a:rPr lang="en-US" sz="1400" dirty="0" err="1"/>
              <a:t>Norboge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5516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D113-C35E-46A2-CBB6-13782160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all tasks special cases of text generation?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D5FC5-1A47-FF1F-8552-D6E818AF19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7464" y="1075385"/>
            <a:ext cx="6209071" cy="391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99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D113-C35E-46A2-CBB6-13782160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all tasks special cases of text generation?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AEDE3-343A-975E-CD12-FC7778CCD8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486" y="1031070"/>
            <a:ext cx="5905027" cy="411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83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D113-C35E-46A2-CBB6-13782160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all tasks special cases of text generation?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DC276-C773-FCBB-0884-43D6D3DB9D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319481"/>
            <a:ext cx="7772400" cy="355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08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D694-A072-0700-218E-07288FA1A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directions: RAG vs long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5DE7B-2372-B71E-DDF3-D666C33C0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we wish to answer questions or extract information from a large collection of documents (e.g., all clinical notes for a given patient)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use an LLM to do this?</a:t>
            </a:r>
          </a:p>
          <a:p>
            <a:pPr>
              <a:buFontTx/>
              <a:buChar char="-"/>
            </a:pPr>
            <a:r>
              <a:rPr lang="en-US" dirty="0"/>
              <a:t>Option 1: </a:t>
            </a:r>
            <a:r>
              <a:rPr lang="en-US" i="1" dirty="0"/>
              <a:t>very</a:t>
            </a:r>
            <a:r>
              <a:rPr lang="en-US" dirty="0"/>
              <a:t> long context window</a:t>
            </a:r>
          </a:p>
          <a:p>
            <a:pPr>
              <a:buFontTx/>
              <a:buChar char="-"/>
            </a:pPr>
            <a:r>
              <a:rPr lang="en-US" dirty="0"/>
              <a:t>Option 2: retrieval augmented generation (RAG)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Currently, RAG is commonly used because it is effective and scalable, and it (partly) addresses LLM pitfalls, including hallucinations.</a:t>
            </a:r>
          </a:p>
        </p:txBody>
      </p:sp>
    </p:spTree>
    <p:extLst>
      <p:ext uri="{BB962C8B-B14F-4D97-AF65-F5344CB8AC3E}">
        <p14:creationId xmlns:p14="http://schemas.microsoft.com/office/powerpoint/2010/main" val="1914846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6C9F-6BFF-2438-1A26-8677F60D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directions: agentic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59647-3680-0D50-849D-75065D4EBC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001273"/>
            <a:ext cx="7772400" cy="2777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DA0345-26B6-9AC1-922E-6C467AFCCA01}"/>
              </a:ext>
            </a:extLst>
          </p:cNvPr>
          <p:cNvSpPr txBox="1"/>
          <p:nvPr/>
        </p:nvSpPr>
        <p:spPr>
          <a:xfrm>
            <a:off x="5065639" y="4811948"/>
            <a:ext cx="4078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Choi, Palumbo, et al.; submitted to </a:t>
            </a:r>
            <a:r>
              <a:rPr lang="en-US" sz="1100" i="1" dirty="0"/>
              <a:t>Machine Learning for Healthcare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B93B4-DAA3-D09C-8EE7-0929953DE5AC}"/>
              </a:ext>
            </a:extLst>
          </p:cNvPr>
          <p:cNvSpPr txBox="1"/>
          <p:nvPr/>
        </p:nvSpPr>
        <p:spPr>
          <a:xfrm>
            <a:off x="685800" y="3993375"/>
            <a:ext cx="4599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Multi-LLM-agent systems including</a:t>
            </a:r>
            <a:r>
              <a:rPr lang="en-US" sz="1400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An orchestrator agent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Task-specific agents (e.g. </a:t>
            </a:r>
            <a:r>
              <a:rPr lang="en-US" sz="1400" dirty="0" err="1"/>
              <a:t>DocChat</a:t>
            </a:r>
            <a:r>
              <a:rPr lang="en-US" sz="1400" dirty="0"/>
              <a:t>, </a:t>
            </a:r>
            <a:r>
              <a:rPr lang="en-US" sz="1400" dirty="0" err="1"/>
              <a:t>SQLchat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Critic agents</a:t>
            </a:r>
          </a:p>
        </p:txBody>
      </p:sp>
    </p:spTree>
    <p:extLst>
      <p:ext uri="{BB962C8B-B14F-4D97-AF65-F5344CB8AC3E}">
        <p14:creationId xmlns:p14="http://schemas.microsoft.com/office/powerpoint/2010/main" val="2668220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CAA21-D45C-A58E-C2D9-0EB4D1D5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directions: evaluation of generative models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90E9FDF-5609-18C3-5497-82431609A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6018" y="1470017"/>
            <a:ext cx="5162144" cy="290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BABE78-3B6D-99B5-2D14-AB974FF6C022}"/>
              </a:ext>
            </a:extLst>
          </p:cNvPr>
          <p:cNvSpPr txBox="1"/>
          <p:nvPr/>
        </p:nvSpPr>
        <p:spPr>
          <a:xfrm>
            <a:off x="505838" y="1470017"/>
            <a:ext cx="26394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Open questions include</a:t>
            </a:r>
            <a:r>
              <a:rPr lang="en-US" sz="1600" dirty="0"/>
              <a:t>:</a:t>
            </a:r>
          </a:p>
          <a:p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Can we trust models to evaluate other models?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How can models </a:t>
            </a:r>
            <a:r>
              <a:rPr lang="en-US" sz="1600" i="1" dirty="0"/>
              <a:t>learn when to defer </a:t>
            </a:r>
            <a:r>
              <a:rPr lang="en-US" sz="1600" dirty="0"/>
              <a:t>to human experts?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How can we identify LLM biases? (more on this in PIONEER sessions)</a:t>
            </a:r>
          </a:p>
        </p:txBody>
      </p:sp>
    </p:spTree>
    <p:extLst>
      <p:ext uri="{BB962C8B-B14F-4D97-AF65-F5344CB8AC3E}">
        <p14:creationId xmlns:p14="http://schemas.microsoft.com/office/powerpoint/2010/main" val="363918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F9B0-7455-1DCF-7796-A8934407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NLP and Model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A7A67-AC40-C30E-C46A-CE1E60890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natural language processing (NLP) do in clinical medicine, and what is the role for </a:t>
            </a:r>
            <a:r>
              <a:rPr lang="en-US" i="1" dirty="0"/>
              <a:t>predictive</a:t>
            </a:r>
            <a:r>
              <a:rPr lang="en-US" dirty="0"/>
              <a:t> versus </a:t>
            </a:r>
            <a:r>
              <a:rPr lang="en-US" i="1" dirty="0"/>
              <a:t>generative</a:t>
            </a:r>
            <a:r>
              <a:rPr lang="en-US" dirty="0"/>
              <a:t> approaches?</a:t>
            </a:r>
          </a:p>
          <a:p>
            <a:endParaRPr lang="en-US" dirty="0"/>
          </a:p>
          <a:p>
            <a:r>
              <a:rPr lang="en-US" dirty="0"/>
              <a:t>How does current NLP (i.e., large language models) work?</a:t>
            </a:r>
          </a:p>
          <a:p>
            <a:pPr lvl="1"/>
            <a:r>
              <a:rPr lang="en-US" dirty="0"/>
              <a:t>Foundations: count-based models</a:t>
            </a:r>
          </a:p>
          <a:p>
            <a:pPr lvl="1"/>
            <a:r>
              <a:rPr lang="en-US" dirty="0"/>
              <a:t>Foundations: word vectors</a:t>
            </a:r>
          </a:p>
          <a:p>
            <a:pPr lvl="1"/>
            <a:r>
              <a:rPr lang="en-US" dirty="0"/>
              <a:t>Modern LLM architectures (encoder, decoder, encoder-decoder)</a:t>
            </a:r>
          </a:p>
        </p:txBody>
      </p:sp>
    </p:spTree>
    <p:extLst>
      <p:ext uri="{BB962C8B-B14F-4D97-AF65-F5344CB8AC3E}">
        <p14:creationId xmlns:p14="http://schemas.microsoft.com/office/powerpoint/2010/main" val="105535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997F-E60F-5856-1B64-3DD36BD49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NLP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32DBE-FF27-4C7C-C0A9-FADD3C7F1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problem: how do we make predictions from text?</a:t>
            </a:r>
          </a:p>
        </p:txBody>
      </p:sp>
    </p:spTree>
    <p:extLst>
      <p:ext uri="{BB962C8B-B14F-4D97-AF65-F5344CB8AC3E}">
        <p14:creationId xmlns:p14="http://schemas.microsoft.com/office/powerpoint/2010/main" val="2584281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43EB-D97A-A647-B55D-DFAA7CA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Simple Predictive Model: ICU Mortality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2C4F1-C657-EA47-A958-6BC9C8AFC8F6}"/>
              </a:ext>
            </a:extLst>
          </p:cNvPr>
          <p:cNvSpPr txBox="1"/>
          <p:nvPr/>
        </p:nvSpPr>
        <p:spPr>
          <a:xfrm>
            <a:off x="2301571" y="4314966"/>
            <a:ext cx="4587859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End goal: predict</a:t>
            </a:r>
            <a:r>
              <a:rPr lang="en-US" sz="1977" i="1" dirty="0"/>
              <a:t> </a:t>
            </a:r>
            <a:r>
              <a:rPr lang="en-US" sz="19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odds of hospital mortality</a:t>
            </a:r>
            <a:endParaRPr lang="en-US" sz="1977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330BF0F-64E0-9F47-A64C-360C3C7ED0DD}"/>
              </a:ext>
            </a:extLst>
          </p:cNvPr>
          <p:cNvGraphicFramePr>
            <a:graphicFrameLocks noGrp="1"/>
          </p:cNvGraphicFramePr>
          <p:nvPr/>
        </p:nvGraphicFramePr>
        <p:xfrm>
          <a:off x="1323179" y="1833538"/>
          <a:ext cx="4338184" cy="53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7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542273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542273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542273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542273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542273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542273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  <a:gridCol w="542273">
                  <a:extLst>
                    <a:ext uri="{9D8B030D-6E8A-4147-A177-3AD203B41FA5}">
                      <a16:colId xmlns:a16="http://schemas.microsoft.com/office/drawing/2014/main" val="4043894517"/>
                    </a:ext>
                  </a:extLst>
                </a:gridCol>
              </a:tblGrid>
              <a:tr h="53089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6A4145C-93C9-8E44-A49F-42688A16B578}"/>
              </a:ext>
            </a:extLst>
          </p:cNvPr>
          <p:cNvGraphicFramePr>
            <a:graphicFrameLocks noGrp="1"/>
          </p:cNvGraphicFramePr>
          <p:nvPr/>
        </p:nvGraphicFramePr>
        <p:xfrm>
          <a:off x="6440410" y="1833537"/>
          <a:ext cx="542273" cy="53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7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53089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5F1BB00-7856-7446-8C5E-2FBA67162D88}"/>
              </a:ext>
            </a:extLst>
          </p:cNvPr>
          <p:cNvSpPr txBox="1"/>
          <p:nvPr/>
        </p:nvSpPr>
        <p:spPr>
          <a:xfrm rot="18054908">
            <a:off x="157747" y="3066435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/>
              <a:t>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BFDD58-EB3C-C34E-BB34-451CCAD8F698}"/>
              </a:ext>
            </a:extLst>
          </p:cNvPr>
          <p:cNvSpPr txBox="1"/>
          <p:nvPr/>
        </p:nvSpPr>
        <p:spPr>
          <a:xfrm rot="18054908">
            <a:off x="700180" y="3066435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/>
              <a:t>Pulse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818781-A770-454B-80A9-94744A7FF37F}"/>
              </a:ext>
            </a:extLst>
          </p:cNvPr>
          <p:cNvSpPr txBox="1"/>
          <p:nvPr/>
        </p:nvSpPr>
        <p:spPr>
          <a:xfrm rot="18054908">
            <a:off x="1242613" y="3064566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/>
              <a:t>Mean BP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1F8335-ECB2-7A4D-82D0-3DCE61D73934}"/>
              </a:ext>
            </a:extLst>
          </p:cNvPr>
          <p:cNvSpPr txBox="1"/>
          <p:nvPr/>
        </p:nvSpPr>
        <p:spPr>
          <a:xfrm rot="18054908">
            <a:off x="1785046" y="3064566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/>
              <a:t>Temperature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A63E6B-5114-B340-BC65-DBD86141279A}"/>
              </a:ext>
            </a:extLst>
          </p:cNvPr>
          <p:cNvSpPr txBox="1"/>
          <p:nvPr/>
        </p:nvSpPr>
        <p:spPr>
          <a:xfrm rot="18054908">
            <a:off x="2327479" y="3064564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/>
              <a:t>Respiratory Rate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C6FED-0EF4-B34D-9DD5-ED78AC7B4C80}"/>
              </a:ext>
            </a:extLst>
          </p:cNvPr>
          <p:cNvSpPr txBox="1"/>
          <p:nvPr/>
        </p:nvSpPr>
        <p:spPr>
          <a:xfrm rot="18054908">
            <a:off x="2869912" y="3064564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/>
              <a:t>Hematocrit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3DE9A-E18E-2C45-B7B8-FB7AB28B149B}"/>
              </a:ext>
            </a:extLst>
          </p:cNvPr>
          <p:cNvSpPr txBox="1"/>
          <p:nvPr/>
        </p:nvSpPr>
        <p:spPr>
          <a:xfrm rot="18054908">
            <a:off x="3412345" y="3062694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/>
              <a:t>WBC Count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74C37D-8A18-434E-873B-38FBA9E7BABB}"/>
              </a:ext>
            </a:extLst>
          </p:cNvPr>
          <p:cNvSpPr txBox="1"/>
          <p:nvPr/>
        </p:nvSpPr>
        <p:spPr>
          <a:xfrm rot="18054908">
            <a:off x="3954780" y="3064563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/>
              <a:t>Creatinine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5DDCFB-B31B-9441-A0A6-0ACFDC31396E}"/>
              </a:ext>
            </a:extLst>
          </p:cNvPr>
          <p:cNvSpPr txBox="1"/>
          <p:nvPr/>
        </p:nvSpPr>
        <p:spPr>
          <a:xfrm rot="18054908">
            <a:off x="5273812" y="3067646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/>
              <a:t>Survival</a:t>
            </a:r>
          </a:p>
        </p:txBody>
      </p:sp>
      <p:sp>
        <p:nvSpPr>
          <p:cNvPr id="15" name="Right Brace 14"/>
          <p:cNvSpPr/>
          <p:nvPr/>
        </p:nvSpPr>
        <p:spPr>
          <a:xfrm rot="16200000">
            <a:off x="3337099" y="-613518"/>
            <a:ext cx="310346" cy="4338186"/>
          </a:xfrm>
          <a:prstGeom prst="rightBrace">
            <a:avLst>
              <a:gd name="adj1" fmla="val 3782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/>
          <p:cNvSpPr txBox="1"/>
          <p:nvPr/>
        </p:nvSpPr>
        <p:spPr>
          <a:xfrm>
            <a:off x="3262520" y="99275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40373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C32AC06-632F-43A5-BCC3-B6853BF55ED1}"/>
              </a:ext>
            </a:extLst>
          </p:cNvPr>
          <p:cNvSpPr txBox="1"/>
          <p:nvPr/>
        </p:nvSpPr>
        <p:spPr>
          <a:xfrm>
            <a:off x="1014609" y="1293060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Set (Historical Data)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49832-3210-E048-BCD9-B031071D27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504722" y="1355083"/>
            <a:ext cx="3241044" cy="3300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86E90C-0D83-5245-A5C5-1EA0D395D4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504722" y="3786386"/>
            <a:ext cx="3241044" cy="3300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81802-9EF2-7E4E-95BD-7B89706DF5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504722" y="3360250"/>
            <a:ext cx="3241044" cy="330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0D1EF4-59BA-2744-BF60-28D5DCCC75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504722" y="1781219"/>
            <a:ext cx="3241044" cy="3300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B2ECE0-2C3F-F142-A668-C41BC03747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504722" y="2207355"/>
            <a:ext cx="3241044" cy="3300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742A57-DBB1-0049-BF70-A5B51379DA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504722" y="2633491"/>
            <a:ext cx="3241044" cy="3300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6BEB0E-7CAC-2C4B-BE3C-0FC7BB528639}"/>
              </a:ext>
            </a:extLst>
          </p:cNvPr>
          <p:cNvSpPr txBox="1"/>
          <p:nvPr/>
        </p:nvSpPr>
        <p:spPr>
          <a:xfrm>
            <a:off x="1014609" y="3298227"/>
            <a:ext cx="821448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5AF3C1-3019-CB4E-975D-7C1DBF49BC61}"/>
              </a:ext>
            </a:extLst>
          </p:cNvPr>
          <p:cNvSpPr txBox="1"/>
          <p:nvPr/>
        </p:nvSpPr>
        <p:spPr>
          <a:xfrm>
            <a:off x="1014609" y="1719196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1204DE-DCAD-3D42-A018-EE1A7FB7B342}"/>
              </a:ext>
            </a:extLst>
          </p:cNvPr>
          <p:cNvSpPr txBox="1"/>
          <p:nvPr/>
        </p:nvSpPr>
        <p:spPr>
          <a:xfrm>
            <a:off x="1014609" y="3724363"/>
            <a:ext cx="886762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241119-D9B5-5540-A9B7-A9E03ABEF578}"/>
              </a:ext>
            </a:extLst>
          </p:cNvPr>
          <p:cNvSpPr txBox="1"/>
          <p:nvPr/>
        </p:nvSpPr>
        <p:spPr>
          <a:xfrm>
            <a:off x="1014609" y="2571467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04E9F7-89B4-5949-8C3E-677A00A15AE0}"/>
              </a:ext>
            </a:extLst>
          </p:cNvPr>
          <p:cNvSpPr txBox="1"/>
          <p:nvPr/>
        </p:nvSpPr>
        <p:spPr>
          <a:xfrm>
            <a:off x="1014609" y="2145331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C37B96-BC81-804B-8D34-24D748686457}"/>
              </a:ext>
            </a:extLst>
          </p:cNvPr>
          <p:cNvSpPr txBox="1"/>
          <p:nvPr/>
        </p:nvSpPr>
        <p:spPr>
          <a:xfrm>
            <a:off x="4839712" y="3724363"/>
            <a:ext cx="697488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92AD3-4E90-F447-AE1D-6BE89D6DD9D4}"/>
              </a:ext>
            </a:extLst>
          </p:cNvPr>
          <p:cNvSpPr txBox="1"/>
          <p:nvPr/>
        </p:nvSpPr>
        <p:spPr>
          <a:xfrm>
            <a:off x="4839711" y="3298227"/>
            <a:ext cx="599717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7E0F8B-C015-E04D-89EB-FCAB517F7AD5}"/>
              </a:ext>
            </a:extLst>
          </p:cNvPr>
          <p:cNvSpPr txBox="1"/>
          <p:nvPr/>
        </p:nvSpPr>
        <p:spPr>
          <a:xfrm>
            <a:off x="4839712" y="2571467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1CEB7A-B8A9-584C-8BB0-06ED6BF0C714}"/>
              </a:ext>
            </a:extLst>
          </p:cNvPr>
          <p:cNvSpPr txBox="1"/>
          <p:nvPr/>
        </p:nvSpPr>
        <p:spPr>
          <a:xfrm>
            <a:off x="4839712" y="2145331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F836B4-2919-894E-9669-5B41DAA4075D}"/>
              </a:ext>
            </a:extLst>
          </p:cNvPr>
          <p:cNvSpPr txBox="1"/>
          <p:nvPr/>
        </p:nvSpPr>
        <p:spPr>
          <a:xfrm>
            <a:off x="4839712" y="1719196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5008AA-189E-3942-9502-A1FB6B6DA029}"/>
              </a:ext>
            </a:extLst>
          </p:cNvPr>
          <p:cNvSpPr txBox="1"/>
          <p:nvPr/>
        </p:nvSpPr>
        <p:spPr>
          <a:xfrm>
            <a:off x="4839712" y="1293060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7B0C2-A517-BB4D-BA95-F5FD1409712E}"/>
              </a:ext>
            </a:extLst>
          </p:cNvPr>
          <p:cNvSpPr txBox="1"/>
          <p:nvPr/>
        </p:nvSpPr>
        <p:spPr>
          <a:xfrm rot="5400000">
            <a:off x="2629397" y="2907983"/>
            <a:ext cx="4235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B7271-5058-8544-9697-2A0D44FF5656}"/>
              </a:ext>
            </a:extLst>
          </p:cNvPr>
          <p:cNvSpPr txBox="1"/>
          <p:nvPr/>
        </p:nvSpPr>
        <p:spPr>
          <a:xfrm rot="5400000">
            <a:off x="4456335" y="2914634"/>
            <a:ext cx="4235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3DDA1BC-33A6-0D48-846F-FEBC897DFCB8}"/>
                  </a:ext>
                </a:extLst>
              </p:cNvPr>
              <p:cNvSpPr txBox="1"/>
              <p:nvPr/>
            </p:nvSpPr>
            <p:spPr>
              <a:xfrm>
                <a:off x="5953300" y="1520111"/>
                <a:ext cx="2733500" cy="1005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77" dirty="0"/>
                  <a:t>Find an equation that predicts </a:t>
                </a:r>
                <a14:m>
                  <m:oMath xmlns:m="http://schemas.openxmlformats.org/officeDocument/2006/math">
                    <m:r>
                      <a:rPr lang="en-US" sz="1977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977" dirty="0"/>
                  <a:t> based on </a:t>
                </a:r>
                <a14:m>
                  <m:oMath xmlns:m="http://schemas.openxmlformats.org/officeDocument/2006/math">
                    <m:r>
                      <a:rPr lang="en-US" sz="1977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977" dirty="0"/>
                  <a:t> across the training set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3DDA1BC-33A6-0D48-846F-FEBC897DF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300" y="1520111"/>
                <a:ext cx="2733500" cy="1005083"/>
              </a:xfrm>
              <a:prstGeom prst="rect">
                <a:avLst/>
              </a:prstGeom>
              <a:blipFill>
                <a:blip r:embed="rId4"/>
                <a:stretch>
                  <a:fillRect l="-2315" t="-25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00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C32AC06-632F-43A5-BCC3-B6853BF55ED1}"/>
              </a:ext>
            </a:extLst>
          </p:cNvPr>
          <p:cNvSpPr txBox="1"/>
          <p:nvPr/>
        </p:nvSpPr>
        <p:spPr>
          <a:xfrm>
            <a:off x="1014609" y="1067592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9DB9E1-43B6-E249-9D75-E82D12E3759D}"/>
                  </a:ext>
                </a:extLst>
              </p:cNvPr>
              <p:cNvSpPr txBox="1"/>
              <p:nvPr/>
            </p:nvSpPr>
            <p:spPr>
              <a:xfrm>
                <a:off x="5953300" y="1520111"/>
                <a:ext cx="2801594" cy="3134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77" dirty="0"/>
                  <a:t>Find an equation that predicts </a:t>
                </a:r>
                <a14:m>
                  <m:oMath xmlns:m="http://schemas.openxmlformats.org/officeDocument/2006/math">
                    <m:r>
                      <a:rPr lang="en-US" sz="1977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977" dirty="0"/>
                  <a:t> based on </a:t>
                </a:r>
                <a14:m>
                  <m:oMath xmlns:m="http://schemas.openxmlformats.org/officeDocument/2006/math">
                    <m:r>
                      <a:rPr lang="en-US" sz="1977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977" dirty="0"/>
                  <a:t> across the training set</a:t>
                </a:r>
              </a:p>
              <a:p>
                <a:endParaRPr lang="en-US" sz="1977" dirty="0"/>
              </a:p>
              <a:p>
                <a:endParaRPr lang="en-US" sz="1977" dirty="0"/>
              </a:p>
              <a:p>
                <a:endParaRPr lang="en-US" sz="1977" dirty="0"/>
              </a:p>
              <a:p>
                <a:endParaRPr lang="en-US" sz="1977" dirty="0"/>
              </a:p>
              <a:p>
                <a:endParaRPr lang="en-US" sz="1977" dirty="0"/>
              </a:p>
              <a:p>
                <a:endParaRPr lang="en-US" sz="1977" dirty="0"/>
              </a:p>
              <a:p>
                <a:r>
                  <a:rPr lang="en-US" sz="1977" dirty="0"/>
                  <a:t>&lt;- Learn to predict new </a:t>
                </a:r>
                <a14:m>
                  <m:oMath xmlns:m="http://schemas.openxmlformats.org/officeDocument/2006/math">
                    <m:r>
                      <a:rPr lang="en-US" sz="1977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977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9DB9E1-43B6-E249-9D75-E82D12E37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300" y="1520111"/>
                <a:ext cx="2801594" cy="3134833"/>
              </a:xfrm>
              <a:prstGeom prst="rect">
                <a:avLst/>
              </a:prstGeom>
              <a:blipFill>
                <a:blip r:embed="rId3"/>
                <a:stretch>
                  <a:fillRect l="-2252" t="-806" b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F949832-3210-E048-BCD9-B031071D27F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504722" y="1129615"/>
            <a:ext cx="3241044" cy="3300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86E90C-0D83-5245-A5C5-1EA0D395D4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504722" y="3560918"/>
            <a:ext cx="3241044" cy="3300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81802-9EF2-7E4E-95BD-7B89706DF5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504722" y="3134782"/>
            <a:ext cx="3241044" cy="330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0D1EF4-59BA-2744-BF60-28D5DCCC75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504722" y="1555751"/>
            <a:ext cx="3241044" cy="3300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B2ECE0-2C3F-F142-A668-C41BC037476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504722" y="1981887"/>
            <a:ext cx="3241044" cy="3300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742A57-DBB1-0049-BF70-A5B51379DA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504722" y="2408023"/>
            <a:ext cx="3241044" cy="3300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6BEB0E-7CAC-2C4B-BE3C-0FC7BB528639}"/>
              </a:ext>
            </a:extLst>
          </p:cNvPr>
          <p:cNvSpPr txBox="1"/>
          <p:nvPr/>
        </p:nvSpPr>
        <p:spPr>
          <a:xfrm>
            <a:off x="1014609" y="3072759"/>
            <a:ext cx="654534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5AF3C1-3019-CB4E-975D-7C1DBF49BC61}"/>
              </a:ext>
            </a:extLst>
          </p:cNvPr>
          <p:cNvSpPr txBox="1"/>
          <p:nvPr/>
        </p:nvSpPr>
        <p:spPr>
          <a:xfrm>
            <a:off x="1014609" y="1493728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1204DE-DCAD-3D42-A018-EE1A7FB7B342}"/>
              </a:ext>
            </a:extLst>
          </p:cNvPr>
          <p:cNvSpPr txBox="1"/>
          <p:nvPr/>
        </p:nvSpPr>
        <p:spPr>
          <a:xfrm>
            <a:off x="1014609" y="3498895"/>
            <a:ext cx="686354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241119-D9B5-5540-A9B7-A9E03ABEF578}"/>
              </a:ext>
            </a:extLst>
          </p:cNvPr>
          <p:cNvSpPr txBox="1"/>
          <p:nvPr/>
        </p:nvSpPr>
        <p:spPr>
          <a:xfrm>
            <a:off x="1014609" y="2345999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04E9F7-89B4-5949-8C3E-677A00A15AE0}"/>
              </a:ext>
            </a:extLst>
          </p:cNvPr>
          <p:cNvSpPr txBox="1"/>
          <p:nvPr/>
        </p:nvSpPr>
        <p:spPr>
          <a:xfrm>
            <a:off x="1014609" y="1919863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C37B96-BC81-804B-8D34-24D748686457}"/>
              </a:ext>
            </a:extLst>
          </p:cNvPr>
          <p:cNvSpPr txBox="1"/>
          <p:nvPr/>
        </p:nvSpPr>
        <p:spPr>
          <a:xfrm>
            <a:off x="4839712" y="3498895"/>
            <a:ext cx="545088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92AD3-4E90-F447-AE1D-6BE89D6DD9D4}"/>
              </a:ext>
            </a:extLst>
          </p:cNvPr>
          <p:cNvSpPr txBox="1"/>
          <p:nvPr/>
        </p:nvSpPr>
        <p:spPr>
          <a:xfrm>
            <a:off x="4839711" y="3072759"/>
            <a:ext cx="599717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7E0F8B-C015-E04D-89EB-FCAB517F7AD5}"/>
              </a:ext>
            </a:extLst>
          </p:cNvPr>
          <p:cNvSpPr txBox="1"/>
          <p:nvPr/>
        </p:nvSpPr>
        <p:spPr>
          <a:xfrm>
            <a:off x="4839712" y="2345999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1CEB7A-B8A9-584C-8BB0-06ED6BF0C714}"/>
              </a:ext>
            </a:extLst>
          </p:cNvPr>
          <p:cNvSpPr txBox="1"/>
          <p:nvPr/>
        </p:nvSpPr>
        <p:spPr>
          <a:xfrm>
            <a:off x="4839712" y="1919863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F836B4-2919-894E-9669-5B41DAA4075D}"/>
              </a:ext>
            </a:extLst>
          </p:cNvPr>
          <p:cNvSpPr txBox="1"/>
          <p:nvPr/>
        </p:nvSpPr>
        <p:spPr>
          <a:xfrm>
            <a:off x="4839712" y="1493728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5008AA-189E-3942-9502-A1FB6B6DA029}"/>
              </a:ext>
            </a:extLst>
          </p:cNvPr>
          <p:cNvSpPr txBox="1"/>
          <p:nvPr/>
        </p:nvSpPr>
        <p:spPr>
          <a:xfrm>
            <a:off x="4839712" y="1067592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7B0C2-A517-BB4D-BA95-F5FD1409712E}"/>
              </a:ext>
            </a:extLst>
          </p:cNvPr>
          <p:cNvSpPr txBox="1"/>
          <p:nvPr/>
        </p:nvSpPr>
        <p:spPr>
          <a:xfrm rot="5400000">
            <a:off x="2629397" y="2682515"/>
            <a:ext cx="4235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B7271-5058-8544-9697-2A0D44FF5656}"/>
              </a:ext>
            </a:extLst>
          </p:cNvPr>
          <p:cNvSpPr txBox="1"/>
          <p:nvPr/>
        </p:nvSpPr>
        <p:spPr>
          <a:xfrm rot="5400000">
            <a:off x="4456335" y="2689166"/>
            <a:ext cx="4235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28">
                <a:extLst>
                  <a:ext uri="{FF2B5EF4-FFF2-40B4-BE49-F238E27FC236}">
                    <a16:creationId xmlns:a16="http://schemas.microsoft.com/office/drawing/2014/main" id="{AA5FECB6-0AC9-5941-8372-FA5CAE748FF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05979"/>
                <a:ext cx="8229600" cy="85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Making Predictions for New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itle 28">
                <a:extLst>
                  <a:ext uri="{FF2B5EF4-FFF2-40B4-BE49-F238E27FC236}">
                    <a16:creationId xmlns:a16="http://schemas.microsoft.com/office/drawing/2014/main" id="{AA5FECB6-0AC9-5941-8372-FA5CAE748F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05979"/>
                <a:ext cx="8229600" cy="857250"/>
              </a:xfrm>
              <a:blipFill>
                <a:blip r:embed="rId5"/>
                <a:stretch>
                  <a:fillRect l="-2006" t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54151142-EC40-B844-9BD4-5BB502118E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504722" y="4268280"/>
            <a:ext cx="3241044" cy="3300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91F0AF4-9E4E-2442-8A67-44BD0BC3EABF}"/>
              </a:ext>
            </a:extLst>
          </p:cNvPr>
          <p:cNvSpPr txBox="1"/>
          <p:nvPr/>
        </p:nvSpPr>
        <p:spPr>
          <a:xfrm>
            <a:off x="982789" y="4206256"/>
            <a:ext cx="686354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9BDD1C-3CC2-FC46-942A-54E15F48CE28}"/>
              </a:ext>
            </a:extLst>
          </p:cNvPr>
          <p:cNvSpPr txBox="1"/>
          <p:nvPr/>
        </p:nvSpPr>
        <p:spPr>
          <a:xfrm>
            <a:off x="4839711" y="4206256"/>
            <a:ext cx="686354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8C2377-E4E5-0A4A-B2B6-8716D5AAF77E}"/>
              </a:ext>
            </a:extLst>
          </p:cNvPr>
          <p:cNvCxnSpPr/>
          <p:nvPr/>
        </p:nvCxnSpPr>
        <p:spPr>
          <a:xfrm>
            <a:off x="541751" y="4058433"/>
            <a:ext cx="524527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652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5A9C0F-C73E-5044-BA14-46B00A07B4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8629" y="962172"/>
            <a:ext cx="3595133" cy="1912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D5F0AE-E388-7445-B1D8-1105038B331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955" y="1089129"/>
            <a:ext cx="3020255" cy="20114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48AE61-F0ED-384B-9E2C-BD7F3C5A231F}"/>
              </a:ext>
            </a:extLst>
          </p:cNvPr>
          <p:cNvSpPr/>
          <p:nvPr/>
        </p:nvSpPr>
        <p:spPr>
          <a:xfrm>
            <a:off x="7252865" y="2846704"/>
            <a:ext cx="1778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www.praekelt.org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115077" y="3890430"/>
            <a:ext cx="6913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Can we use a standard predictive model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setup to solve this problem?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7E80F5-613B-C741-B35C-653641E4E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36" y="104743"/>
            <a:ext cx="9004663" cy="552875"/>
          </a:xfrm>
        </p:spPr>
        <p:txBody>
          <a:bodyPr>
            <a:normAutofit/>
          </a:bodyPr>
          <a:lstStyle/>
          <a:p>
            <a:r>
              <a:rPr lang="en-US" dirty="0"/>
              <a:t>Case Study: SMS Triage for Global Maternal Health</a:t>
            </a:r>
          </a:p>
        </p:txBody>
      </p:sp>
    </p:spTree>
    <p:extLst>
      <p:ext uri="{BB962C8B-B14F-4D97-AF65-F5344CB8AC3E}">
        <p14:creationId xmlns:p14="http://schemas.microsoft.com/office/powerpoint/2010/main" val="2634832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949832-3210-E048-BCD9-B031071D27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302821" y="1156794"/>
            <a:ext cx="3241044" cy="3300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86E90C-0D83-5245-A5C5-1EA0D395D4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302821" y="3588097"/>
            <a:ext cx="3241044" cy="3300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81802-9EF2-7E4E-95BD-7B89706DF5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302821" y="3161961"/>
            <a:ext cx="3241044" cy="330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0D1EF4-59BA-2744-BF60-28D5DCCC75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302821" y="1582930"/>
            <a:ext cx="3241044" cy="3300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B2ECE0-2C3F-F142-A668-C41BC03747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302821" y="2009065"/>
            <a:ext cx="3241044" cy="3300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742A57-DBB1-0049-BF70-A5B51379DA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302821" y="2435201"/>
            <a:ext cx="3241044" cy="33005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4151142-EC40-B844-9BD4-5BB502118E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302821" y="4295458"/>
            <a:ext cx="3241044" cy="3300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42641" y="1129615"/>
            <a:ext cx="3871209" cy="35548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dirty="0"/>
              <a:t>What helps with morning sickness?</a:t>
            </a:r>
          </a:p>
          <a:p>
            <a:endParaRPr lang="en-US" sz="1500" dirty="0"/>
          </a:p>
          <a:p>
            <a:r>
              <a:rPr lang="en-US" sz="1500" dirty="0"/>
              <a:t>How many months should I breastfeed?</a:t>
            </a:r>
          </a:p>
          <a:p>
            <a:endParaRPr lang="en-US" sz="1500" dirty="0"/>
          </a:p>
          <a:p>
            <a:r>
              <a:rPr lang="en-US" sz="1500" dirty="0"/>
              <a:t>I passed out and Mom said I was shaking</a:t>
            </a:r>
          </a:p>
          <a:p>
            <a:endParaRPr lang="en-US" sz="1500" dirty="0"/>
          </a:p>
          <a:p>
            <a:r>
              <a:rPr lang="en-US" sz="1500" dirty="0"/>
              <a:t>Where is the nearest clinic?</a:t>
            </a:r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I am having heavy bleeding, what should I do?</a:t>
            </a:r>
          </a:p>
          <a:p>
            <a:endParaRPr lang="en-US" sz="1500" dirty="0"/>
          </a:p>
          <a:p>
            <a:r>
              <a:rPr lang="en-US" sz="1500" dirty="0"/>
              <a:t>What foods should I eat while pregnant?</a:t>
            </a:r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My heart is racing and I can’t catch my breath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32AC06-632F-43A5-BCC3-B6853BF55ED1}"/>
              </a:ext>
            </a:extLst>
          </p:cNvPr>
          <p:cNvSpPr txBox="1"/>
          <p:nvPr/>
        </p:nvSpPr>
        <p:spPr>
          <a:xfrm>
            <a:off x="708777" y="1067592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9DB9E1-43B6-E249-9D75-E82D12E3759D}"/>
                  </a:ext>
                </a:extLst>
              </p:cNvPr>
              <p:cNvSpPr txBox="1"/>
              <p:nvPr/>
            </p:nvSpPr>
            <p:spPr>
              <a:xfrm>
                <a:off x="6366372" y="1855693"/>
                <a:ext cx="2823024" cy="2830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977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977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977" dirty="0"/>
                  <a:t>: Urgent or </a:t>
                </a:r>
              </a:p>
              <a:p>
                <a:r>
                  <a:rPr lang="en-US" sz="1977" dirty="0"/>
                  <a:t>Not Urgent?</a:t>
                </a:r>
              </a:p>
              <a:p>
                <a:endParaRPr lang="en-US" sz="1977" dirty="0"/>
              </a:p>
              <a:p>
                <a:endParaRPr lang="en-US" sz="1977" dirty="0"/>
              </a:p>
              <a:p>
                <a:endParaRPr lang="en-US" sz="1977" dirty="0"/>
              </a:p>
              <a:p>
                <a:endParaRPr lang="en-US" sz="1977" dirty="0"/>
              </a:p>
              <a:p>
                <a:endParaRPr lang="en-US" sz="1977" dirty="0"/>
              </a:p>
              <a:p>
                <a:endParaRPr lang="en-US" sz="1977" dirty="0"/>
              </a:p>
              <a:p>
                <a:r>
                  <a:rPr lang="en-US" sz="1977" dirty="0"/>
                  <a:t>&lt;- Learn to predict new </a:t>
                </a:r>
                <a14:m>
                  <m:oMath xmlns:m="http://schemas.openxmlformats.org/officeDocument/2006/math">
                    <m:r>
                      <a:rPr lang="en-US" sz="1977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977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9DB9E1-43B6-E249-9D75-E82D12E37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372" y="1855693"/>
                <a:ext cx="2823024" cy="2830583"/>
              </a:xfrm>
              <a:prstGeom prst="rect">
                <a:avLst/>
              </a:prstGeom>
              <a:blipFill>
                <a:blip r:embed="rId4"/>
                <a:stretch>
                  <a:fillRect l="-2242" t="-889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E6BEB0E-7CAC-2C4B-BE3C-0FC7BB528639}"/>
              </a:ext>
            </a:extLst>
          </p:cNvPr>
          <p:cNvSpPr txBox="1"/>
          <p:nvPr/>
        </p:nvSpPr>
        <p:spPr>
          <a:xfrm>
            <a:off x="708777" y="3072759"/>
            <a:ext cx="633864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5AF3C1-3019-CB4E-975D-7C1DBF49BC61}"/>
              </a:ext>
            </a:extLst>
          </p:cNvPr>
          <p:cNvSpPr txBox="1"/>
          <p:nvPr/>
        </p:nvSpPr>
        <p:spPr>
          <a:xfrm>
            <a:off x="708777" y="1493728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1204DE-DCAD-3D42-A018-EE1A7FB7B342}"/>
              </a:ext>
            </a:extLst>
          </p:cNvPr>
          <p:cNvSpPr txBox="1"/>
          <p:nvPr/>
        </p:nvSpPr>
        <p:spPr>
          <a:xfrm>
            <a:off x="708777" y="3498895"/>
            <a:ext cx="586106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241119-D9B5-5540-A9B7-A9E03ABEF578}"/>
              </a:ext>
            </a:extLst>
          </p:cNvPr>
          <p:cNvSpPr txBox="1"/>
          <p:nvPr/>
        </p:nvSpPr>
        <p:spPr>
          <a:xfrm>
            <a:off x="708777" y="2345999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04E9F7-89B4-5949-8C3E-677A00A15AE0}"/>
              </a:ext>
            </a:extLst>
          </p:cNvPr>
          <p:cNvSpPr txBox="1"/>
          <p:nvPr/>
        </p:nvSpPr>
        <p:spPr>
          <a:xfrm>
            <a:off x="708777" y="1919863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C37B96-BC81-804B-8D34-24D748686457}"/>
              </a:ext>
            </a:extLst>
          </p:cNvPr>
          <p:cNvSpPr txBox="1"/>
          <p:nvPr/>
        </p:nvSpPr>
        <p:spPr>
          <a:xfrm>
            <a:off x="5655261" y="3498895"/>
            <a:ext cx="711111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92AD3-4E90-F447-AE1D-6BE89D6DD9D4}"/>
              </a:ext>
            </a:extLst>
          </p:cNvPr>
          <p:cNvSpPr txBox="1"/>
          <p:nvPr/>
        </p:nvSpPr>
        <p:spPr>
          <a:xfrm>
            <a:off x="5655260" y="3072759"/>
            <a:ext cx="599717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7E0F8B-C015-E04D-89EB-FCAB517F7AD5}"/>
              </a:ext>
            </a:extLst>
          </p:cNvPr>
          <p:cNvSpPr txBox="1"/>
          <p:nvPr/>
        </p:nvSpPr>
        <p:spPr>
          <a:xfrm>
            <a:off x="5655261" y="2345999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1CEB7A-B8A9-584C-8BB0-06ED6BF0C714}"/>
              </a:ext>
            </a:extLst>
          </p:cNvPr>
          <p:cNvSpPr txBox="1"/>
          <p:nvPr/>
        </p:nvSpPr>
        <p:spPr>
          <a:xfrm>
            <a:off x="5655261" y="1919863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F836B4-2919-894E-9669-5B41DAA4075D}"/>
              </a:ext>
            </a:extLst>
          </p:cNvPr>
          <p:cNvSpPr txBox="1"/>
          <p:nvPr/>
        </p:nvSpPr>
        <p:spPr>
          <a:xfrm>
            <a:off x="5655261" y="1493728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5008AA-189E-3942-9502-A1FB6B6DA029}"/>
              </a:ext>
            </a:extLst>
          </p:cNvPr>
          <p:cNvSpPr txBox="1"/>
          <p:nvPr/>
        </p:nvSpPr>
        <p:spPr>
          <a:xfrm>
            <a:off x="5655261" y="1067592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7B0C2-A517-BB4D-BA95-F5FD1409712E}"/>
              </a:ext>
            </a:extLst>
          </p:cNvPr>
          <p:cNvSpPr txBox="1"/>
          <p:nvPr/>
        </p:nvSpPr>
        <p:spPr>
          <a:xfrm rot="5400000">
            <a:off x="2952630" y="2709858"/>
            <a:ext cx="4235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B7271-5058-8544-9697-2A0D44FF5656}"/>
              </a:ext>
            </a:extLst>
          </p:cNvPr>
          <p:cNvSpPr txBox="1"/>
          <p:nvPr/>
        </p:nvSpPr>
        <p:spPr>
          <a:xfrm rot="5400000">
            <a:off x="5256009" y="2687594"/>
            <a:ext cx="4235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…</a:t>
            </a:r>
          </a:p>
        </p:txBody>
      </p:sp>
      <p:sp>
        <p:nvSpPr>
          <p:cNvPr id="27" name="Title 28">
            <a:extLst>
              <a:ext uri="{FF2B5EF4-FFF2-40B4-BE49-F238E27FC236}">
                <a16:creationId xmlns:a16="http://schemas.microsoft.com/office/drawing/2014/main" id="{AA5FECB6-0AC9-5941-8372-FA5CAE748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324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This time, our training data is text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1F0AF4-9E4E-2442-8A67-44BD0BC3EABF}"/>
              </a:ext>
            </a:extLst>
          </p:cNvPr>
          <p:cNvSpPr txBox="1"/>
          <p:nvPr/>
        </p:nvSpPr>
        <p:spPr>
          <a:xfrm>
            <a:off x="676957" y="4206256"/>
            <a:ext cx="665684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9BDD1C-3CC2-FC46-942A-54E15F48CE28}"/>
              </a:ext>
            </a:extLst>
          </p:cNvPr>
          <p:cNvSpPr txBox="1"/>
          <p:nvPr/>
        </p:nvSpPr>
        <p:spPr>
          <a:xfrm>
            <a:off x="5655260" y="4206256"/>
            <a:ext cx="848785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8C2377-E4E5-0A4A-B2B6-8716D5AAF77E}"/>
              </a:ext>
            </a:extLst>
          </p:cNvPr>
          <p:cNvCxnSpPr/>
          <p:nvPr/>
        </p:nvCxnSpPr>
        <p:spPr>
          <a:xfrm>
            <a:off x="541751" y="4058433"/>
            <a:ext cx="524527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753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95B1F-FF3B-0343-BF72-5E560AFB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numbers, not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C32A1-FAC9-DF4D-9BCD-37F50B6AA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12557"/>
            <a:ext cx="8229600" cy="2982066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Can we convert our text to a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vector or sequence of numbers?</a:t>
            </a:r>
          </a:p>
          <a:p>
            <a:endParaRPr lang="en-US" dirty="0"/>
          </a:p>
          <a:p>
            <a:r>
              <a:rPr lang="en-US" dirty="0"/>
              <a:t>If yes, we can use logistic regression (or any other predictive model)!</a:t>
            </a:r>
          </a:p>
        </p:txBody>
      </p:sp>
    </p:spTree>
    <p:extLst>
      <p:ext uri="{BB962C8B-B14F-4D97-AF65-F5344CB8AC3E}">
        <p14:creationId xmlns:p14="http://schemas.microsoft.com/office/powerpoint/2010/main" val="834550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FCA0-7397-D74D-9459-2C326CD8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19" y="233998"/>
            <a:ext cx="8090587" cy="857250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First try: count words in each SMS</a:t>
            </a:r>
            <a:br>
              <a:rPr lang="en-US" sz="3600" dirty="0"/>
            </a:br>
            <a:r>
              <a:rPr lang="en-US" sz="3600" dirty="0"/>
              <a:t>Step 1: </a:t>
            </a:r>
            <a:r>
              <a:rPr lang="en-US" sz="3600" u="sng" dirty="0"/>
              <a:t>Define a </a:t>
            </a:r>
            <a:r>
              <a:rPr lang="en-US" sz="3600" b="1" u="sng" dirty="0"/>
              <a:t>vocabulary</a:t>
            </a:r>
            <a:r>
              <a:rPr lang="en-US" sz="3600" u="sng" dirty="0"/>
              <a:t> of words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619" y="2609084"/>
            <a:ext cx="3170396" cy="125112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447535" y="2877844"/>
            <a:ext cx="1955457" cy="713603"/>
          </a:xfrm>
          <a:prstGeom prst="rightArrow">
            <a:avLst>
              <a:gd name="adj1" fmla="val 65863"/>
              <a:gd name="adj2" fmla="val 429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list of all words </a:t>
            </a:r>
          </a:p>
          <a:p>
            <a:pPr algn="ctr"/>
            <a:r>
              <a:rPr lang="en-US" sz="1200" dirty="0"/>
              <a:t>(in no particular order)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96454" y="2369024"/>
            <a:ext cx="3200411" cy="1754326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sz="1350" dirty="0"/>
              <a:t>shaking</a:t>
            </a:r>
          </a:p>
          <a:p>
            <a:r>
              <a:rPr lang="en-US" sz="1350" dirty="0"/>
              <a:t>what</a:t>
            </a:r>
          </a:p>
          <a:p>
            <a:r>
              <a:rPr lang="en-US" sz="1350" dirty="0"/>
              <a:t>clinic</a:t>
            </a:r>
          </a:p>
          <a:p>
            <a:r>
              <a:rPr lang="en-US" sz="1350" dirty="0"/>
              <a:t>how</a:t>
            </a:r>
          </a:p>
          <a:p>
            <a:r>
              <a:rPr lang="en-US" sz="1350" dirty="0"/>
              <a:t>helps</a:t>
            </a:r>
          </a:p>
          <a:p>
            <a:r>
              <a:rPr lang="en-US" sz="1350" dirty="0"/>
              <a:t>was</a:t>
            </a:r>
          </a:p>
          <a:p>
            <a:r>
              <a:rPr lang="en-US" sz="1350" dirty="0"/>
              <a:t>nearest</a:t>
            </a:r>
          </a:p>
          <a:p>
            <a:r>
              <a:rPr lang="en-US" sz="1350" dirty="0"/>
              <a:t>many</a:t>
            </a:r>
          </a:p>
          <a:p>
            <a:r>
              <a:rPr lang="en-US" sz="1350" dirty="0"/>
              <a:t>with</a:t>
            </a:r>
          </a:p>
          <a:p>
            <a:r>
              <a:rPr lang="en-US" sz="1350" dirty="0"/>
              <a:t>said</a:t>
            </a:r>
          </a:p>
          <a:p>
            <a:r>
              <a:rPr lang="en-US" sz="1350" dirty="0"/>
              <a:t>months</a:t>
            </a:r>
          </a:p>
          <a:p>
            <a:r>
              <a:rPr lang="en-US" sz="1350" dirty="0"/>
              <a:t>the</a:t>
            </a:r>
          </a:p>
          <a:p>
            <a:r>
              <a:rPr lang="en-US" sz="1350" dirty="0"/>
              <a:t>morning</a:t>
            </a:r>
          </a:p>
          <a:p>
            <a:r>
              <a:rPr lang="en-US" sz="1350" dirty="0"/>
              <a:t>mom</a:t>
            </a:r>
          </a:p>
          <a:p>
            <a:r>
              <a:rPr lang="en-US" sz="1350" dirty="0"/>
              <a:t>should</a:t>
            </a:r>
          </a:p>
          <a:p>
            <a:r>
              <a:rPr lang="en-US" sz="1350" dirty="0"/>
              <a:t>sickness</a:t>
            </a:r>
          </a:p>
          <a:p>
            <a:r>
              <a:rPr lang="en-US" sz="1350" dirty="0"/>
              <a:t>and</a:t>
            </a:r>
          </a:p>
          <a:p>
            <a:r>
              <a:rPr lang="en-US" sz="1350" dirty="0"/>
              <a:t>I</a:t>
            </a:r>
          </a:p>
          <a:p>
            <a:r>
              <a:rPr lang="en-US" sz="1350" dirty="0"/>
              <a:t>is</a:t>
            </a:r>
          </a:p>
          <a:p>
            <a:r>
              <a:rPr lang="en-US" sz="1350" dirty="0"/>
              <a:t>how</a:t>
            </a:r>
          </a:p>
          <a:p>
            <a:r>
              <a:rPr lang="en-US" sz="1350" dirty="0"/>
              <a:t>out</a:t>
            </a:r>
          </a:p>
          <a:p>
            <a:r>
              <a:rPr lang="en-US" sz="1350" dirty="0"/>
              <a:t>breastfeed</a:t>
            </a:r>
          </a:p>
          <a:p>
            <a:r>
              <a:rPr lang="en-US" sz="1350" dirty="0"/>
              <a:t>passed</a:t>
            </a:r>
          </a:p>
          <a:p>
            <a:r>
              <a:rPr lang="en-US" sz="1350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698816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43EB-D97A-A647-B55D-DFAA7CA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000" dirty="0"/>
              <a:t>Step 2: </a:t>
            </a:r>
            <a:r>
              <a:rPr lang="en-US" sz="3000" u="sng" dirty="0"/>
              <a:t>count how many times each vocabulary word appears in a given SMS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4205396" y="-680636"/>
            <a:ext cx="1047205" cy="794063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>
              <a:spcAft>
                <a:spcPts val="900"/>
              </a:spcAft>
            </a:pPr>
            <a:r>
              <a:rPr lang="en-US" sz="1350" dirty="0"/>
              <a:t>shaking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what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clinic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how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helps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was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nearest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many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with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said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months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the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morning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mom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should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sickness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and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I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is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how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out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breastfeed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passed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where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58681" y="2352522"/>
          <a:ext cx="7637736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239">
                  <a:extLst>
                    <a:ext uri="{9D8B030D-6E8A-4147-A177-3AD203B41FA5}">
                      <a16:colId xmlns:a16="http://schemas.microsoft.com/office/drawing/2014/main" val="2123615854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026716743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96650165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3474831274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217631323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3527401608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71044606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617904699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019104690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607840343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3897121448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233070038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227495959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368435216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4289944958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2658057197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3671936088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2143562426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783432820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2886668387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859944802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433105886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830972493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254112713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82932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06033" y="1877937"/>
            <a:ext cx="26588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What helps with morning sickness?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2AC06-632F-43A5-BCC3-B6853BF55ED1}"/>
              </a:ext>
            </a:extLst>
          </p:cNvPr>
          <p:cNvSpPr txBox="1"/>
          <p:nvPr/>
        </p:nvSpPr>
        <p:spPr>
          <a:xfrm>
            <a:off x="253396" y="2327932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58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43EB-D97A-A647-B55D-DFAA7CA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000" dirty="0"/>
              <a:t>Step 2: </a:t>
            </a:r>
            <a:r>
              <a:rPr lang="en-US" sz="3000" u="sng" dirty="0"/>
              <a:t>count how many times each vocabulary word appears in a given SMS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4231914" y="-730122"/>
            <a:ext cx="994170" cy="794063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>
              <a:spcAft>
                <a:spcPts val="900"/>
              </a:spcAft>
            </a:pPr>
            <a:r>
              <a:rPr lang="en-US" sz="1350" dirty="0"/>
              <a:t>shaking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what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clinic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how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helps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was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nearest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many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with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said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months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the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morning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mom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should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sickness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and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I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is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how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out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breastfeed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passed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where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58681" y="2352522"/>
          <a:ext cx="7637736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239">
                  <a:extLst>
                    <a:ext uri="{9D8B030D-6E8A-4147-A177-3AD203B41FA5}">
                      <a16:colId xmlns:a16="http://schemas.microsoft.com/office/drawing/2014/main" val="2123615854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026716743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96650165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3474831274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217631323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3527401608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71044606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617904699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019104690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607840343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3897121448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233070038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227495959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368435216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4289944958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2658057197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3671936088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2143562426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783432820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2886668387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859944802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433105886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830972493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254112713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82932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14010" y="1877937"/>
            <a:ext cx="30376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 passed out and Mom said I was shaking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32AC06-632F-43A5-BCC3-B6853BF55ED1}"/>
              </a:ext>
            </a:extLst>
          </p:cNvPr>
          <p:cNvSpPr txBox="1"/>
          <p:nvPr/>
        </p:nvSpPr>
        <p:spPr>
          <a:xfrm>
            <a:off x="253396" y="2327932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986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eft Brace 41">
            <a:extLst>
              <a:ext uri="{FF2B5EF4-FFF2-40B4-BE49-F238E27FC236}">
                <a16:creationId xmlns:a16="http://schemas.microsoft.com/office/drawing/2014/main" id="{CD7BE56E-0060-4A54-AA69-1EB18933245C}"/>
              </a:ext>
            </a:extLst>
          </p:cNvPr>
          <p:cNvSpPr/>
          <p:nvPr/>
        </p:nvSpPr>
        <p:spPr>
          <a:xfrm rot="16200000">
            <a:off x="3178716" y="467266"/>
            <a:ext cx="262758" cy="4338186"/>
          </a:xfrm>
          <a:prstGeom prst="leftBrace">
            <a:avLst>
              <a:gd name="adj1" fmla="val 8333"/>
              <a:gd name="adj2" fmla="val 2468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32AC06-632F-43A5-BCC3-B6853BF55ED1}"/>
              </a:ext>
            </a:extLst>
          </p:cNvPr>
          <p:cNvSpPr txBox="1"/>
          <p:nvPr/>
        </p:nvSpPr>
        <p:spPr>
          <a:xfrm>
            <a:off x="2083537" y="2908291"/>
            <a:ext cx="2240351" cy="73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data/features for a subject or patient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C2050F-9E94-4BD9-B0FA-61947BD99315}"/>
              </a:ext>
            </a:extLst>
          </p:cNvPr>
          <p:cNvSpPr txBox="1"/>
          <p:nvPr/>
        </p:nvSpPr>
        <p:spPr>
          <a:xfrm>
            <a:off x="6386821" y="2458390"/>
            <a:ext cx="2003517" cy="73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associated value or label</a:t>
            </a:r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0" y="273844"/>
            <a:ext cx="9144000" cy="994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Predictive models for tabular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9DB9E1-43B6-E249-9D75-E82D12E3759D}"/>
              </a:ext>
            </a:extLst>
          </p:cNvPr>
          <p:cNvSpPr txBox="1"/>
          <p:nvPr/>
        </p:nvSpPr>
        <p:spPr>
          <a:xfrm>
            <a:off x="3395818" y="3952674"/>
            <a:ext cx="286533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End goal: predict</a:t>
            </a:r>
            <a:r>
              <a:rPr lang="en-US" sz="1977" i="1" dirty="0"/>
              <a:t> </a:t>
            </a:r>
            <a:r>
              <a:rPr lang="en-US" sz="197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977" dirty="0"/>
              <a:t> from </a:t>
            </a:r>
            <a:r>
              <a:rPr lang="en-US" sz="197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977" dirty="0"/>
              <a:t>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D8BA628-E6A5-5247-A47F-F2F8A1018A52}"/>
              </a:ext>
            </a:extLst>
          </p:cNvPr>
          <p:cNvGraphicFramePr>
            <a:graphicFrameLocks noGrp="1"/>
          </p:cNvGraphicFramePr>
          <p:nvPr/>
        </p:nvGraphicFramePr>
        <p:xfrm>
          <a:off x="1141002" y="1833538"/>
          <a:ext cx="4338184" cy="53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7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542273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542273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542273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542273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542273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542273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  <a:gridCol w="542273">
                  <a:extLst>
                    <a:ext uri="{9D8B030D-6E8A-4147-A177-3AD203B41FA5}">
                      <a16:colId xmlns:a16="http://schemas.microsoft.com/office/drawing/2014/main" val="4043894517"/>
                    </a:ext>
                  </a:extLst>
                </a:gridCol>
              </a:tblGrid>
              <a:tr h="53089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283A621-29B9-E442-B229-1B0F3F74F338}"/>
              </a:ext>
            </a:extLst>
          </p:cNvPr>
          <p:cNvGraphicFramePr>
            <a:graphicFrameLocks noGrp="1"/>
          </p:cNvGraphicFramePr>
          <p:nvPr/>
        </p:nvGraphicFramePr>
        <p:xfrm>
          <a:off x="6258233" y="1833537"/>
          <a:ext cx="542273" cy="53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7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53089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834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43EB-D97A-A647-B55D-DFAA7CA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000" dirty="0"/>
              <a:t>Note that word order does not matter!</a:t>
            </a:r>
            <a:endParaRPr lang="en-US" sz="3000" u="sng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190882" y="-707793"/>
            <a:ext cx="1076234" cy="794063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>
              <a:spcAft>
                <a:spcPts val="900"/>
              </a:spcAft>
            </a:pPr>
            <a:r>
              <a:rPr lang="en-US" sz="1350" dirty="0"/>
              <a:t>shaking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what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clinic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how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helps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was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nearest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many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with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said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months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the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morning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mom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should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sickness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and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I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is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how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out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breastfeed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passed</a:t>
            </a:r>
          </a:p>
          <a:p>
            <a:pPr algn="r">
              <a:spcAft>
                <a:spcPts val="900"/>
              </a:spcAft>
            </a:pPr>
            <a:r>
              <a:rPr lang="en-US" sz="1350" dirty="0"/>
              <a:t>where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58681" y="2352522"/>
          <a:ext cx="7637736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239">
                  <a:extLst>
                    <a:ext uri="{9D8B030D-6E8A-4147-A177-3AD203B41FA5}">
                      <a16:colId xmlns:a16="http://schemas.microsoft.com/office/drawing/2014/main" val="2123615854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026716743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96650165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3474831274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217631323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3527401608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71044606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617904699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019104690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607840343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3897121448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233070038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227495959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368435216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4289944958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2658057197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3671936088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2143562426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783432820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2886668387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859944802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433105886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1830972493"/>
                    </a:ext>
                  </a:extLst>
                </a:gridCol>
                <a:gridCol w="318239">
                  <a:extLst>
                    <a:ext uri="{9D8B030D-6E8A-4147-A177-3AD203B41FA5}">
                      <a16:colId xmlns:a16="http://schemas.microsoft.com/office/drawing/2014/main" val="254112713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82932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27829" y="1877937"/>
            <a:ext cx="20167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clinic is where nearest 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2AC06-632F-43A5-BCC3-B6853BF55ED1}"/>
              </a:ext>
            </a:extLst>
          </p:cNvPr>
          <p:cNvSpPr txBox="1"/>
          <p:nvPr/>
        </p:nvSpPr>
        <p:spPr>
          <a:xfrm>
            <a:off x="253396" y="2327932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098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70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5603" y="2214948"/>
            <a:ext cx="1722870" cy="172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“bag of words”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537" y="3070200"/>
            <a:ext cx="5437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clinic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22424" y="3531843"/>
            <a:ext cx="2920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49605" y="3294556"/>
            <a:ext cx="6311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where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1502" y="3402865"/>
            <a:ext cx="4203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80850" y="3125866"/>
            <a:ext cx="7142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nearest</a:t>
            </a:r>
          </a:p>
        </p:txBody>
      </p:sp>
    </p:spTree>
    <p:extLst>
      <p:ext uri="{BB962C8B-B14F-4D97-AF65-F5344CB8AC3E}">
        <p14:creationId xmlns:p14="http://schemas.microsoft.com/office/powerpoint/2010/main" val="1337193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BFC9-08B6-9141-87F1-96E4551A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we can use logistic regression.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8CB7BD-1BF3-2044-88C1-8975BFB84F7A}"/>
                  </a:ext>
                </a:extLst>
              </p:cNvPr>
              <p:cNvSpPr txBox="1"/>
              <p:nvPr/>
            </p:nvSpPr>
            <p:spPr>
              <a:xfrm>
                <a:off x="915061" y="1569035"/>
                <a:ext cx="7560211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URGENCY</m:t>
                      </m:r>
                      <m:r>
                        <a:rPr lang="en-US" sz="3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0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3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000">
                          <a:latin typeface="Cambria Math" panose="02040503050406030204" pitchFamily="18" charset="0"/>
                        </a:rPr>
                        <m:t>ODDS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000" i="1" baseline="-25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0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0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000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000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8CB7BD-1BF3-2044-88C1-8975BFB84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61" y="1569035"/>
                <a:ext cx="7560211" cy="461665"/>
              </a:xfrm>
              <a:prstGeom prst="rect">
                <a:avLst/>
              </a:prstGeom>
              <a:blipFill>
                <a:blip r:embed="rId3"/>
                <a:stretch>
                  <a:fillRect l="-671" t="-8108"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0B5B754-51FE-A94F-A056-B6109A1F44EE}"/>
              </a:ext>
            </a:extLst>
          </p:cNvPr>
          <p:cNvSpPr txBox="1"/>
          <p:nvPr/>
        </p:nvSpPr>
        <p:spPr>
          <a:xfrm>
            <a:off x="5830380" y="3007378"/>
            <a:ext cx="3157758" cy="73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associated label:</a:t>
            </a:r>
          </a:p>
          <a:p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 = not urgent, 1 = urgent)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5FF801F-27E2-6A4D-869B-4B14E91B4ACA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96124"/>
          <a:ext cx="4295776" cy="53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972">
                  <a:extLst>
                    <a:ext uri="{9D8B030D-6E8A-4147-A177-3AD203B41FA5}">
                      <a16:colId xmlns:a16="http://schemas.microsoft.com/office/drawing/2014/main" val="3005286385"/>
                    </a:ext>
                  </a:extLst>
                </a:gridCol>
                <a:gridCol w="536972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536972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536972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536972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536972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536972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536972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</a:tblGrid>
              <a:tr h="5308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1800" baseline="-25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DD45568-F134-054B-AB85-EA1DBA682FCD}"/>
              </a:ext>
            </a:extLst>
          </p:cNvPr>
          <p:cNvGraphicFramePr>
            <a:graphicFrameLocks noGrp="1"/>
          </p:cNvGraphicFramePr>
          <p:nvPr/>
        </p:nvGraphicFramePr>
        <p:xfrm>
          <a:off x="6068110" y="2241895"/>
          <a:ext cx="542273" cy="53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7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53089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D7D232-509F-114A-9965-79FB3B02ED0A}"/>
              </a:ext>
            </a:extLst>
          </p:cNvPr>
          <p:cNvCxnSpPr>
            <a:cxnSpLocks/>
          </p:cNvCxnSpPr>
          <p:nvPr/>
        </p:nvCxnSpPr>
        <p:spPr>
          <a:xfrm flipV="1">
            <a:off x="714375" y="2774572"/>
            <a:ext cx="1926206" cy="921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D012E-283B-F54A-BD66-686AE7318C28}"/>
              </a:ext>
            </a:extLst>
          </p:cNvPr>
          <p:cNvCxnSpPr>
            <a:cxnSpLocks/>
          </p:cNvCxnSpPr>
          <p:nvPr/>
        </p:nvCxnSpPr>
        <p:spPr>
          <a:xfrm flipV="1">
            <a:off x="1257300" y="2774572"/>
            <a:ext cx="1383281" cy="921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04BF68-3121-7543-9009-E1CB45AFA61E}"/>
              </a:ext>
            </a:extLst>
          </p:cNvPr>
          <p:cNvCxnSpPr>
            <a:cxnSpLocks/>
          </p:cNvCxnSpPr>
          <p:nvPr/>
        </p:nvCxnSpPr>
        <p:spPr>
          <a:xfrm flipH="1" flipV="1">
            <a:off x="2640580" y="2774572"/>
            <a:ext cx="754631" cy="917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7D776F5-26AD-694C-9A11-C5F30FA1476A}"/>
              </a:ext>
            </a:extLst>
          </p:cNvPr>
          <p:cNvCxnSpPr>
            <a:cxnSpLocks/>
          </p:cNvCxnSpPr>
          <p:nvPr/>
        </p:nvCxnSpPr>
        <p:spPr>
          <a:xfrm flipV="1">
            <a:off x="1824577" y="2774572"/>
            <a:ext cx="816004" cy="917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145CD86-D85F-814D-9579-1198E2B34DDC}"/>
              </a:ext>
            </a:extLst>
          </p:cNvPr>
          <p:cNvCxnSpPr>
            <a:cxnSpLocks/>
          </p:cNvCxnSpPr>
          <p:nvPr/>
        </p:nvCxnSpPr>
        <p:spPr>
          <a:xfrm flipV="1">
            <a:off x="2334703" y="2774572"/>
            <a:ext cx="305878" cy="917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0E5CCB-3F6F-4242-A38C-193DDBAA712A}"/>
              </a:ext>
            </a:extLst>
          </p:cNvPr>
          <p:cNvCxnSpPr>
            <a:cxnSpLocks/>
          </p:cNvCxnSpPr>
          <p:nvPr/>
        </p:nvCxnSpPr>
        <p:spPr>
          <a:xfrm flipH="1" flipV="1">
            <a:off x="2640581" y="2774572"/>
            <a:ext cx="257175" cy="917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AA6A46-DD1B-0240-94AD-CFC139A9FD24}"/>
              </a:ext>
            </a:extLst>
          </p:cNvPr>
          <p:cNvCxnSpPr>
            <a:cxnSpLocks/>
          </p:cNvCxnSpPr>
          <p:nvPr/>
        </p:nvCxnSpPr>
        <p:spPr>
          <a:xfrm flipH="1" flipV="1">
            <a:off x="2640581" y="2774572"/>
            <a:ext cx="1371600" cy="917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A619066-C03B-DF40-81BA-A6A7BC71317E}"/>
              </a:ext>
            </a:extLst>
          </p:cNvPr>
          <p:cNvCxnSpPr>
            <a:cxnSpLocks/>
          </p:cNvCxnSpPr>
          <p:nvPr/>
        </p:nvCxnSpPr>
        <p:spPr>
          <a:xfrm flipH="1" flipV="1">
            <a:off x="2640580" y="2774572"/>
            <a:ext cx="1867604" cy="917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0A0CF62-549C-574C-9F1A-ECB6AAB7712C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3045678" y="2507339"/>
            <a:ext cx="11600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CA0DAA8-EA8C-FC43-BF62-5299C04999FE}"/>
                  </a:ext>
                </a:extLst>
              </p:cNvPr>
              <p:cNvSpPr txBox="1"/>
              <p:nvPr/>
            </p:nvSpPr>
            <p:spPr>
              <a:xfrm>
                <a:off x="1105444" y="3007379"/>
                <a:ext cx="3056927" cy="315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1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                                         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100" b="0" i="1" baseline="-25000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100" baseline="-25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CA0DAA8-EA8C-FC43-BF62-5299C0499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444" y="3007379"/>
                <a:ext cx="3056927" cy="315727"/>
              </a:xfrm>
              <a:prstGeom prst="rect">
                <a:avLst/>
              </a:prstGeom>
              <a:blipFill>
                <a:blip r:embed="rId4"/>
                <a:stretch>
                  <a:fillRect l="-2479" t="-3846" r="-826" b="-4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9E997665-9453-F34D-9151-0F053E35EF03}"/>
              </a:ext>
            </a:extLst>
          </p:cNvPr>
          <p:cNvGraphicFramePr>
            <a:graphicFrameLocks noGrp="1"/>
          </p:cNvGraphicFramePr>
          <p:nvPr/>
        </p:nvGraphicFramePr>
        <p:xfrm>
          <a:off x="2274774" y="2241895"/>
          <a:ext cx="770905" cy="53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905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53089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LOG ODDS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56" name="Oval 55">
            <a:extLst>
              <a:ext uri="{FF2B5EF4-FFF2-40B4-BE49-F238E27FC236}">
                <a16:creationId xmlns:a16="http://schemas.microsoft.com/office/drawing/2014/main" id="{A9BAF5F3-ED7D-A749-9BD9-9D8EBAD76781}"/>
              </a:ext>
            </a:extLst>
          </p:cNvPr>
          <p:cNvSpPr/>
          <p:nvPr/>
        </p:nvSpPr>
        <p:spPr>
          <a:xfrm>
            <a:off x="4205722" y="2272188"/>
            <a:ext cx="452115" cy="47030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𝜎</a:t>
            </a:r>
            <a:endParaRPr lang="en-US" sz="135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B271F4C-7F15-BE43-9105-32E5EE40FBF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657836" y="2507339"/>
            <a:ext cx="14102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D26E7E-7BF0-BD13-E6E5-BB73F78537B7}"/>
              </a:ext>
            </a:extLst>
          </p:cNvPr>
          <p:cNvSpPr txBox="1"/>
          <p:nvPr/>
        </p:nvSpPr>
        <p:spPr>
          <a:xfrm rot="16200000">
            <a:off x="2052555" y="2667211"/>
            <a:ext cx="1105066" cy="42473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>
              <a:spcAft>
                <a:spcPts val="900"/>
              </a:spcAft>
            </a:pPr>
            <a:r>
              <a:rPr lang="en-US" sz="1100" dirty="0"/>
              <a:t>shaking</a:t>
            </a:r>
          </a:p>
          <a:p>
            <a:pPr algn="r">
              <a:spcAft>
                <a:spcPts val="900"/>
              </a:spcAft>
            </a:pPr>
            <a:endParaRPr lang="en-US" sz="1100" dirty="0"/>
          </a:p>
          <a:p>
            <a:pPr algn="r">
              <a:spcAft>
                <a:spcPts val="900"/>
              </a:spcAft>
            </a:pPr>
            <a:r>
              <a:rPr lang="en-US" sz="1100" dirty="0"/>
              <a:t>clinic</a:t>
            </a:r>
          </a:p>
          <a:p>
            <a:pPr algn="r">
              <a:spcAft>
                <a:spcPts val="900"/>
              </a:spcAft>
            </a:pPr>
            <a:endParaRPr lang="en-US" sz="1100" dirty="0"/>
          </a:p>
          <a:p>
            <a:pPr algn="r">
              <a:spcAft>
                <a:spcPts val="900"/>
              </a:spcAft>
            </a:pPr>
            <a:r>
              <a:rPr lang="en-US" sz="1100" dirty="0"/>
              <a:t>morning</a:t>
            </a:r>
          </a:p>
          <a:p>
            <a:pPr algn="r">
              <a:spcAft>
                <a:spcPts val="900"/>
              </a:spcAft>
            </a:pPr>
            <a:endParaRPr lang="en-US" sz="1100" dirty="0"/>
          </a:p>
          <a:p>
            <a:pPr algn="r">
              <a:spcAft>
                <a:spcPts val="900"/>
              </a:spcAft>
            </a:pPr>
            <a:r>
              <a:rPr lang="en-US" sz="1100" dirty="0"/>
              <a:t>mom</a:t>
            </a:r>
          </a:p>
          <a:p>
            <a:pPr algn="r">
              <a:spcAft>
                <a:spcPts val="900"/>
              </a:spcAft>
            </a:pPr>
            <a:endParaRPr lang="en-US" sz="1100" dirty="0"/>
          </a:p>
          <a:p>
            <a:pPr algn="r">
              <a:spcAft>
                <a:spcPts val="900"/>
              </a:spcAft>
            </a:pPr>
            <a:r>
              <a:rPr lang="en-US" sz="1100" dirty="0"/>
              <a:t>sickness</a:t>
            </a:r>
          </a:p>
          <a:p>
            <a:pPr algn="r">
              <a:spcAft>
                <a:spcPts val="900"/>
              </a:spcAft>
            </a:pPr>
            <a:endParaRPr lang="en-US" sz="1100" dirty="0"/>
          </a:p>
          <a:p>
            <a:pPr algn="r">
              <a:spcAft>
                <a:spcPts val="900"/>
              </a:spcAft>
            </a:pPr>
            <a:r>
              <a:rPr lang="en-US" sz="1100" dirty="0"/>
              <a:t>breastfeed</a:t>
            </a:r>
          </a:p>
          <a:p>
            <a:pPr algn="r">
              <a:spcAft>
                <a:spcPts val="900"/>
              </a:spcAft>
            </a:pPr>
            <a:endParaRPr lang="en-US" sz="1100" dirty="0"/>
          </a:p>
          <a:p>
            <a:pPr algn="r">
              <a:spcAft>
                <a:spcPts val="900"/>
              </a:spcAft>
            </a:pPr>
            <a:r>
              <a:rPr lang="en-US" sz="1100" dirty="0"/>
              <a:t>passed</a:t>
            </a:r>
          </a:p>
          <a:p>
            <a:pPr algn="r">
              <a:spcAft>
                <a:spcPts val="900"/>
              </a:spcAft>
            </a:pPr>
            <a:endParaRPr lang="en-US" sz="1100" dirty="0"/>
          </a:p>
          <a:p>
            <a:pPr algn="r">
              <a:spcAft>
                <a:spcPts val="900"/>
              </a:spcAft>
            </a:pPr>
            <a:r>
              <a:rPr lang="en-US" sz="1100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2049054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D1A18-FD3F-CA32-2F5A-B3D7C0D8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Count-based feature extraction is still useful!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BE8C-BA28-BF4B-A17C-FDF4F4BAC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64874" cy="3263504"/>
          </a:xfrm>
        </p:spPr>
        <p:txBody>
          <a:bodyPr/>
          <a:lstStyle/>
          <a:p>
            <a:r>
              <a:rPr lang="en-US" dirty="0"/>
              <a:t>Entirely data-driven</a:t>
            </a:r>
          </a:p>
          <a:p>
            <a:pPr lvl="1"/>
            <a:r>
              <a:rPr lang="en-US" dirty="0"/>
              <a:t>Vocabulary of words we care about is derived from the training data</a:t>
            </a:r>
          </a:p>
          <a:p>
            <a:pPr lvl="1"/>
            <a:r>
              <a:rPr lang="en-US" dirty="0"/>
              <a:t>We then represent text as counts of each vocabulary word</a:t>
            </a:r>
          </a:p>
          <a:p>
            <a:pPr lvl="1"/>
            <a:r>
              <a:rPr lang="en-US" dirty="0"/>
              <a:t>We can also count 2- and 3-word phrases; this helps with negation and context</a:t>
            </a:r>
          </a:p>
          <a:p>
            <a:endParaRPr lang="en-US" dirty="0"/>
          </a:p>
          <a:p>
            <a:r>
              <a:rPr lang="en-US" dirty="0"/>
              <a:t>Knowledge-driven extraction of key words or concepts</a:t>
            </a:r>
          </a:p>
          <a:p>
            <a:pPr lvl="1"/>
            <a:r>
              <a:rPr lang="en-US" dirty="0"/>
              <a:t>Rather than creating a vocabulary from the data, we can identify words we (or content experts) believe are important for a given task</a:t>
            </a:r>
          </a:p>
          <a:p>
            <a:pPr lvl="1"/>
            <a:r>
              <a:rPr lang="en-US" dirty="0"/>
              <a:t>Concept extraction systems (e.g. </a:t>
            </a:r>
            <a:r>
              <a:rPr lang="en-US" dirty="0" err="1"/>
              <a:t>cTakes</a:t>
            </a:r>
            <a:r>
              <a:rPr lang="en-US" dirty="0"/>
              <a:t>) will identify many alternative phrasings for the same clinical concept (e.g. diagnosis) and group them together as a single feature</a:t>
            </a:r>
          </a:p>
        </p:txBody>
      </p:sp>
    </p:spTree>
    <p:extLst>
      <p:ext uri="{BB962C8B-B14F-4D97-AF65-F5344CB8AC3E}">
        <p14:creationId xmlns:p14="http://schemas.microsoft.com/office/powerpoint/2010/main" val="1041726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3323-3803-9746-B8A5-4E93C893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and Weaknesses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D79C7-1CAB-1D47-BFA3-AF07E42EA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04038"/>
            <a:ext cx="8229600" cy="3394472"/>
          </a:xfrm>
        </p:spPr>
        <p:txBody>
          <a:bodyPr>
            <a:normAutofit/>
          </a:bodyPr>
          <a:lstStyle/>
          <a:p>
            <a:r>
              <a:rPr lang="en-US" dirty="0"/>
              <a:t>(+) Count-based approaches are simple and work surprisingly well in practice</a:t>
            </a:r>
          </a:p>
          <a:p>
            <a:endParaRPr lang="en-US" dirty="0"/>
          </a:p>
          <a:p>
            <a:r>
              <a:rPr lang="en-US" dirty="0"/>
              <a:t>(+) Often the best approach with small datasets</a:t>
            </a:r>
          </a:p>
          <a:p>
            <a:endParaRPr lang="en-US" dirty="0"/>
          </a:p>
          <a:p>
            <a:r>
              <a:rPr lang="en-US" dirty="0"/>
              <a:t>(-) Does not capture word order</a:t>
            </a:r>
          </a:p>
          <a:p>
            <a:endParaRPr lang="en-US" dirty="0"/>
          </a:p>
          <a:p>
            <a:r>
              <a:rPr lang="en-US" dirty="0"/>
              <a:t>(-) Does not group synonyms together or understand semantic relationships between words</a:t>
            </a:r>
          </a:p>
        </p:txBody>
      </p:sp>
    </p:spTree>
    <p:extLst>
      <p:ext uri="{BB962C8B-B14F-4D97-AF65-F5344CB8AC3E}">
        <p14:creationId xmlns:p14="http://schemas.microsoft.com/office/powerpoint/2010/main" val="3942853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997F-E60F-5856-1B64-3DD36BD49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i="1" dirty="0"/>
              <a:t>current</a:t>
            </a:r>
            <a:r>
              <a:rPr lang="en-US" dirty="0"/>
              <a:t> NLP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32DBE-FF27-4C7C-C0A9-FADD3C7F1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problem: understanding nuances of meaning and context</a:t>
            </a:r>
          </a:p>
        </p:txBody>
      </p:sp>
    </p:spTree>
    <p:extLst>
      <p:ext uri="{BB962C8B-B14F-4D97-AF65-F5344CB8AC3E}">
        <p14:creationId xmlns:p14="http://schemas.microsoft.com/office/powerpoint/2010/main" val="3028737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43EB-D97A-A647-B55D-DFAA7CABA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596"/>
            <a:ext cx="8229600" cy="857250"/>
          </a:xfrm>
        </p:spPr>
        <p:txBody>
          <a:bodyPr>
            <a:noAutofit/>
          </a:bodyPr>
          <a:lstStyle/>
          <a:p>
            <a:r>
              <a:rPr lang="en-US" sz="3000" dirty="0"/>
              <a:t>Word vectors: a numeric representation of words that encodes their meaning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1BB00-7856-7446-8C5E-2FBA67162D88}"/>
              </a:ext>
            </a:extLst>
          </p:cNvPr>
          <p:cNvSpPr txBox="1"/>
          <p:nvPr/>
        </p:nvSpPr>
        <p:spPr>
          <a:xfrm>
            <a:off x="5420487" y="2254450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>
                <a:solidFill>
                  <a:schemeClr val="tx2"/>
                </a:solidFill>
              </a:rPr>
              <a:t>happy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BFDD58-EB3C-C34E-BB34-451CCAD8F698}"/>
              </a:ext>
            </a:extLst>
          </p:cNvPr>
          <p:cNvSpPr txBox="1"/>
          <p:nvPr/>
        </p:nvSpPr>
        <p:spPr>
          <a:xfrm>
            <a:off x="3971207" y="2385016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>
                <a:solidFill>
                  <a:schemeClr val="tx2"/>
                </a:solidFill>
              </a:rPr>
              <a:t>content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818781-A770-454B-80A9-94744A7FF37F}"/>
              </a:ext>
            </a:extLst>
          </p:cNvPr>
          <p:cNvSpPr txBox="1"/>
          <p:nvPr/>
        </p:nvSpPr>
        <p:spPr>
          <a:xfrm>
            <a:off x="5961235" y="1944007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>
                <a:solidFill>
                  <a:schemeClr val="tx2"/>
                </a:solidFill>
              </a:rPr>
              <a:t>joyful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1F8335-ECB2-7A4D-82D0-3DCE61D73934}"/>
              </a:ext>
            </a:extLst>
          </p:cNvPr>
          <p:cNvSpPr txBox="1"/>
          <p:nvPr/>
        </p:nvSpPr>
        <p:spPr>
          <a:xfrm>
            <a:off x="4572000" y="2699667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>
                <a:solidFill>
                  <a:schemeClr val="tx2"/>
                </a:solidFill>
              </a:rPr>
              <a:t>satisfied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A63E6B-5114-B340-BC65-DBD86141279A}"/>
              </a:ext>
            </a:extLst>
          </p:cNvPr>
          <p:cNvSpPr txBox="1"/>
          <p:nvPr/>
        </p:nvSpPr>
        <p:spPr>
          <a:xfrm>
            <a:off x="5527405" y="2884492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>
                <a:solidFill>
                  <a:schemeClr val="tx2"/>
                </a:solidFill>
              </a:rPr>
              <a:t>merry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C6FED-0EF4-B34D-9DD5-ED78AC7B4C80}"/>
              </a:ext>
            </a:extLst>
          </p:cNvPr>
          <p:cNvSpPr txBox="1"/>
          <p:nvPr/>
        </p:nvSpPr>
        <p:spPr>
          <a:xfrm>
            <a:off x="6806038" y="2886400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>
                <a:solidFill>
                  <a:schemeClr val="tx2"/>
                </a:solidFill>
              </a:rPr>
              <a:t>ecstatic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3DE9A-E18E-2C45-B7B8-FB7AB28B149B}"/>
              </a:ext>
            </a:extLst>
          </p:cNvPr>
          <p:cNvSpPr txBox="1"/>
          <p:nvPr/>
        </p:nvSpPr>
        <p:spPr>
          <a:xfrm>
            <a:off x="6165952" y="3296956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>
                <a:solidFill>
                  <a:schemeClr val="tx2"/>
                </a:solidFill>
              </a:rPr>
              <a:t>gleeful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74C37D-8A18-434E-873B-38FBA9E7BABB}"/>
              </a:ext>
            </a:extLst>
          </p:cNvPr>
          <p:cNvSpPr txBox="1"/>
          <p:nvPr/>
        </p:nvSpPr>
        <p:spPr>
          <a:xfrm>
            <a:off x="6667180" y="2388628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>
                <a:solidFill>
                  <a:schemeClr val="tx2"/>
                </a:solidFill>
              </a:rPr>
              <a:t>euphoric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57200" y="3892734"/>
            <a:ext cx="82296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AA4EA2-C85E-C346-9E6E-A19BDB693D50}"/>
              </a:ext>
            </a:extLst>
          </p:cNvPr>
          <p:cNvSpPr txBox="1"/>
          <p:nvPr/>
        </p:nvSpPr>
        <p:spPr>
          <a:xfrm>
            <a:off x="105410" y="2683474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>
                <a:solidFill>
                  <a:schemeClr val="tx2"/>
                </a:solidFill>
              </a:rPr>
              <a:t>sad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5C59C3-0EA7-354E-A742-DF89E8770A40}"/>
              </a:ext>
            </a:extLst>
          </p:cNvPr>
          <p:cNvSpPr txBox="1"/>
          <p:nvPr/>
        </p:nvSpPr>
        <p:spPr>
          <a:xfrm>
            <a:off x="1876027" y="2598226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>
                <a:solidFill>
                  <a:schemeClr val="tx2"/>
                </a:solidFill>
              </a:rPr>
              <a:t>unhappy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167BFA-74D5-5844-A8A1-FD03EB76CF86}"/>
              </a:ext>
            </a:extLst>
          </p:cNvPr>
          <p:cNvSpPr txBox="1"/>
          <p:nvPr/>
        </p:nvSpPr>
        <p:spPr>
          <a:xfrm>
            <a:off x="1225328" y="2349027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>
                <a:solidFill>
                  <a:schemeClr val="tx2"/>
                </a:solidFill>
              </a:rPr>
              <a:t>melancholy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76BE74-3A95-BF4F-96B6-84E98BB0F0EE}"/>
              </a:ext>
            </a:extLst>
          </p:cNvPr>
          <p:cNvSpPr txBox="1"/>
          <p:nvPr/>
        </p:nvSpPr>
        <p:spPr>
          <a:xfrm>
            <a:off x="565710" y="3242041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>
                <a:solidFill>
                  <a:schemeClr val="tx2"/>
                </a:solidFill>
              </a:rPr>
              <a:t>depressed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E39DBB-115B-9C4B-8938-2C0B7E94FBE3}"/>
              </a:ext>
            </a:extLst>
          </p:cNvPr>
          <p:cNvSpPr txBox="1"/>
          <p:nvPr/>
        </p:nvSpPr>
        <p:spPr>
          <a:xfrm>
            <a:off x="2083618" y="1971451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>
                <a:solidFill>
                  <a:schemeClr val="tx2"/>
                </a:solidFill>
              </a:rPr>
              <a:t>upset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3FD563-9A1F-A64D-8148-B7A71BB2FECB}"/>
              </a:ext>
            </a:extLst>
          </p:cNvPr>
          <p:cNvSpPr txBox="1"/>
          <p:nvPr/>
        </p:nvSpPr>
        <p:spPr>
          <a:xfrm>
            <a:off x="2267648" y="3254164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A77DE0-EF75-8644-84F9-639D3A6A3238}"/>
              </a:ext>
            </a:extLst>
          </p:cNvPr>
          <p:cNvSpPr txBox="1"/>
          <p:nvPr/>
        </p:nvSpPr>
        <p:spPr>
          <a:xfrm>
            <a:off x="204724" y="2025634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>
                <a:solidFill>
                  <a:schemeClr val="tx2"/>
                </a:solidFill>
              </a:rPr>
              <a:t>miserable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367CAA-9E04-A64F-AC63-39365E080CA4}"/>
              </a:ext>
            </a:extLst>
          </p:cNvPr>
          <p:cNvSpPr txBox="1"/>
          <p:nvPr/>
        </p:nvSpPr>
        <p:spPr>
          <a:xfrm>
            <a:off x="1193143" y="3004964"/>
            <a:ext cx="188076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77" dirty="0">
                <a:solidFill>
                  <a:schemeClr val="tx2"/>
                </a:solidFill>
              </a:rPr>
              <a:t>sorrowful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C64BFC-4045-174C-A9BB-6A0E9A9F35EF}"/>
              </a:ext>
            </a:extLst>
          </p:cNvPr>
          <p:cNvSpPr txBox="1"/>
          <p:nvPr/>
        </p:nvSpPr>
        <p:spPr>
          <a:xfrm>
            <a:off x="1469347" y="4337356"/>
            <a:ext cx="624664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Numeric value indicating whether the word is happy or sad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79F810-A784-9A47-9BA3-F53DCDD5C22C}"/>
              </a:ext>
            </a:extLst>
          </p:cNvPr>
          <p:cNvSpPr txBox="1"/>
          <p:nvPr/>
        </p:nvSpPr>
        <p:spPr>
          <a:xfrm>
            <a:off x="406926" y="3991106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&lt;- sadder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938FA2-06B0-344D-8D8E-95AFC96F9A3E}"/>
              </a:ext>
            </a:extLst>
          </p:cNvPr>
          <p:cNvSpPr txBox="1"/>
          <p:nvPr/>
        </p:nvSpPr>
        <p:spPr>
          <a:xfrm>
            <a:off x="7669003" y="3991106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happier -&gt;</a:t>
            </a:r>
          </a:p>
        </p:txBody>
      </p:sp>
    </p:spTree>
    <p:extLst>
      <p:ext uri="{BB962C8B-B14F-4D97-AF65-F5344CB8AC3E}">
        <p14:creationId xmlns:p14="http://schemas.microsoft.com/office/powerpoint/2010/main" val="3173323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5236" y="1600204"/>
            <a:ext cx="2242146" cy="36107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600" dirty="0"/>
              <a:t>Grocery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5236" y="1961276"/>
            <a:ext cx="2242146" cy="2153527"/>
          </a:xfrm>
          <a:ln>
            <a:solidFill>
              <a:schemeClr val="tx1"/>
            </a:solidFill>
          </a:ln>
        </p:spPr>
        <p:txBody>
          <a:bodyPr lIns="411480" tIns="342900" numCol="1"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1200" dirty="0"/>
              <a:t>granulated sugar</a:t>
            </a:r>
          </a:p>
          <a:p>
            <a:pPr>
              <a:buFont typeface="Wingdings" pitchFamily="2" charset="2"/>
              <a:buChar char="q"/>
            </a:pPr>
            <a:r>
              <a:rPr lang="en-US" sz="1200" dirty="0"/>
              <a:t>vanilla extract</a:t>
            </a:r>
          </a:p>
          <a:p>
            <a:pPr>
              <a:buFont typeface="Wingdings" pitchFamily="2" charset="2"/>
              <a:buChar char="q"/>
            </a:pPr>
            <a:r>
              <a:rPr lang="en-US" sz="1200" dirty="0"/>
              <a:t>dark brown sugar</a:t>
            </a:r>
          </a:p>
          <a:p>
            <a:pPr>
              <a:buFont typeface="Wingdings" pitchFamily="2" charset="2"/>
              <a:buChar char="q"/>
            </a:pPr>
            <a:r>
              <a:rPr lang="en-US" sz="1200" dirty="0"/>
              <a:t>carrots</a:t>
            </a:r>
          </a:p>
          <a:p>
            <a:pPr>
              <a:buFont typeface="Wingdings" pitchFamily="2" charset="2"/>
              <a:buChar char="q"/>
            </a:pPr>
            <a:r>
              <a:rPr lang="en-US" sz="1200" dirty="0"/>
              <a:t>table salt</a:t>
            </a:r>
          </a:p>
          <a:p>
            <a:pPr>
              <a:buFont typeface="Wingdings" pitchFamily="2" charset="2"/>
              <a:buChar char="q"/>
            </a:pPr>
            <a:r>
              <a:rPr lang="en-US" sz="1200" dirty="0"/>
              <a:t>eggs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84718-4162-F2A9-60A4-4F4F7E719371}"/>
              </a:ext>
            </a:extLst>
          </p:cNvPr>
          <p:cNvPicPr>
            <a:picLocks noChangeAspect="1"/>
          </p:cNvPicPr>
          <p:nvPr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80" y="1824796"/>
            <a:ext cx="3976520" cy="2273843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35D2C7-9C34-DCF6-5034-B976E4042C54}"/>
              </a:ext>
            </a:extLst>
          </p:cNvPr>
          <p:cNvSpPr txBox="1"/>
          <p:nvPr/>
        </p:nvSpPr>
        <p:spPr>
          <a:xfrm>
            <a:off x="1178547" y="4199677"/>
            <a:ext cx="2810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Example from Anand Chowdhury, </a:t>
            </a:r>
            <a:r>
              <a:rPr lang="en-US" sz="1100" dirty="0" err="1"/>
              <a:t>MMCi</a:t>
            </a:r>
            <a:r>
              <a:rPr lang="en-US" sz="1100" dirty="0"/>
              <a:t> 2019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5B7E91-49ED-0975-3355-6F22E86117C3}"/>
              </a:ext>
            </a:extLst>
          </p:cNvPr>
          <p:cNvSpPr txBox="1">
            <a:spLocks/>
          </p:cNvSpPr>
          <p:nvPr/>
        </p:nvSpPr>
        <p:spPr>
          <a:xfrm>
            <a:off x="457200" y="124093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Training a robot to buy groceries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09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items by their attributes</a:t>
            </a:r>
            <a:br>
              <a:rPr lang="en-US" dirty="0"/>
            </a:br>
            <a:r>
              <a:rPr lang="en-US" sz="2400" dirty="0"/>
              <a:t>(including previously unseen items)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8650" y="1824580"/>
          <a:ext cx="3016345" cy="1970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456">
                  <a:extLst>
                    <a:ext uri="{9D8B030D-6E8A-4147-A177-3AD203B41FA5}">
                      <a16:colId xmlns:a16="http://schemas.microsoft.com/office/drawing/2014/main" val="3653376953"/>
                    </a:ext>
                  </a:extLst>
                </a:gridCol>
                <a:gridCol w="795806">
                  <a:extLst>
                    <a:ext uri="{9D8B030D-6E8A-4147-A177-3AD203B41FA5}">
                      <a16:colId xmlns:a16="http://schemas.microsoft.com/office/drawing/2014/main" val="4122058366"/>
                    </a:ext>
                  </a:extLst>
                </a:gridCol>
                <a:gridCol w="1351083">
                  <a:extLst>
                    <a:ext uri="{9D8B030D-6E8A-4147-A177-3AD203B41FA5}">
                      <a16:colId xmlns:a16="http://schemas.microsoft.com/office/drawing/2014/main" val="4069419051"/>
                    </a:ext>
                  </a:extLst>
                </a:gridCol>
              </a:tblGrid>
              <a:tr h="301678">
                <a:tc>
                  <a:txBody>
                    <a:bodyPr/>
                    <a:lstStyle/>
                    <a:p>
                      <a:r>
                        <a:rPr lang="en-US" sz="1000" dirty="0"/>
                        <a:t>Dimension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40159440"/>
                  </a:ext>
                </a:extLst>
              </a:tr>
              <a:tr h="301678">
                <a:tc>
                  <a:txBody>
                    <a:bodyPr/>
                    <a:lstStyle/>
                    <a:p>
                      <a:r>
                        <a:rPr lang="en-US" sz="1000" dirty="0"/>
                        <a:t>State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Liquid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Solid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35632019"/>
                  </a:ext>
                </a:extLst>
              </a:tr>
              <a:tr h="301678">
                <a:tc>
                  <a:txBody>
                    <a:bodyPr/>
                    <a:lstStyle/>
                    <a:p>
                      <a:r>
                        <a:rPr lang="en-US" sz="1000" dirty="0"/>
                        <a:t>Sweetness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Bland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Sweet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82743723"/>
                  </a:ext>
                </a:extLst>
              </a:tr>
              <a:tr h="301678">
                <a:tc>
                  <a:txBody>
                    <a:bodyPr/>
                    <a:lstStyle/>
                    <a:p>
                      <a:r>
                        <a:rPr lang="en-US" sz="1000" dirty="0"/>
                        <a:t>Color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Light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Dark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11567883"/>
                  </a:ext>
                </a:extLst>
              </a:tr>
              <a:tr h="301678">
                <a:tc>
                  <a:txBody>
                    <a:bodyPr/>
                    <a:lstStyle/>
                    <a:p>
                      <a:r>
                        <a:rPr lang="en-US" sz="1000" dirty="0"/>
                        <a:t>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Small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Large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70422314"/>
                  </a:ext>
                </a:extLst>
              </a:tr>
              <a:tr h="461756">
                <a:tc>
                  <a:txBody>
                    <a:bodyPr/>
                    <a:lstStyle/>
                    <a:p>
                      <a:r>
                        <a:rPr lang="en-US" sz="1000" dirty="0"/>
                        <a:t>Carrotness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Not really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Platonic essence of carrot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7010204"/>
                  </a:ext>
                </a:extLst>
              </a:tr>
            </a:tbl>
          </a:graphicData>
        </a:graphic>
      </p:graphicFrame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A1322CC-C016-BC08-EE3A-FF9D9B030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36" y="1819789"/>
            <a:ext cx="4350114" cy="1970501"/>
          </a:xfrm>
        </p:spPr>
      </p:pic>
    </p:spTree>
    <p:extLst>
      <p:ext uri="{BB962C8B-B14F-4D97-AF65-F5344CB8AC3E}">
        <p14:creationId xmlns:p14="http://schemas.microsoft.com/office/powerpoint/2010/main" val="3874823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32A58-E845-673B-B4A3-C94E068E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help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2B16F-12B5-FCD0-4DC9-F5879E132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can make sense of words it hasn’t seen before (weren’t used in training)</a:t>
            </a:r>
          </a:p>
          <a:p>
            <a:endParaRPr lang="en-US" dirty="0"/>
          </a:p>
          <a:p>
            <a:r>
              <a:rPr lang="en-US" dirty="0"/>
              <a:t>Similar words (e.g. synonyms) will have similar attributes, and therefore will have similar effect on model predictions</a:t>
            </a:r>
          </a:p>
          <a:p>
            <a:endParaRPr lang="en-US" dirty="0"/>
          </a:p>
          <a:p>
            <a:r>
              <a:rPr lang="en-US" dirty="0"/>
              <a:t>(more complicated) Now we can convert text to a sequence of vectors; and we were already very good at making predictions from sequences of vectors</a:t>
            </a:r>
          </a:p>
        </p:txBody>
      </p:sp>
    </p:spTree>
    <p:extLst>
      <p:ext uri="{BB962C8B-B14F-4D97-AF65-F5344CB8AC3E}">
        <p14:creationId xmlns:p14="http://schemas.microsoft.com/office/powerpoint/2010/main" val="189825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8C3235-6DCE-8140-93D4-47C68B213675}"/>
              </a:ext>
            </a:extLst>
          </p:cNvPr>
          <p:cNvSpPr/>
          <p:nvPr/>
        </p:nvSpPr>
        <p:spPr>
          <a:xfrm>
            <a:off x="1609726" y="1101330"/>
            <a:ext cx="2609850" cy="26419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0BD9E-75C9-6348-9BBF-41E194FA2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774"/>
            <a:ext cx="9144000" cy="65053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CNNs: predictive models for image data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33066B2-0A7C-8A4E-AC35-E6F80161D0E4}"/>
              </a:ext>
            </a:extLst>
          </p:cNvPr>
          <p:cNvSpPr/>
          <p:nvPr/>
        </p:nvSpPr>
        <p:spPr>
          <a:xfrm rot="16200000">
            <a:off x="2783272" y="2658275"/>
            <a:ext cx="262758" cy="2609850"/>
          </a:xfrm>
          <a:prstGeom prst="leftBrace">
            <a:avLst>
              <a:gd name="adj1" fmla="val 8333"/>
              <a:gd name="adj2" fmla="val 2456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2122407" y="4068394"/>
            <a:ext cx="2240351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retinal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6434446" y="2726473"/>
            <a:ext cx="2408009" cy="73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referrable diabetic retinopathy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4C887-30DE-6142-A3B8-73F2E6FB683F}"/>
              </a:ext>
            </a:extLst>
          </p:cNvPr>
          <p:cNvSpPr txBox="1"/>
          <p:nvPr/>
        </p:nvSpPr>
        <p:spPr>
          <a:xfrm>
            <a:off x="6029954" y="4239114"/>
            <a:ext cx="286533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End goal: predict</a:t>
            </a:r>
            <a:r>
              <a:rPr lang="en-US" sz="1977" i="1" dirty="0"/>
              <a:t> </a:t>
            </a:r>
            <a:r>
              <a:rPr lang="en-US" sz="197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977" dirty="0"/>
              <a:t> from </a:t>
            </a:r>
            <a:r>
              <a:rPr lang="en-US" sz="197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977" dirty="0"/>
              <a:t>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6295900" y="2156882"/>
          <a:ext cx="542273" cy="53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7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53089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pic>
        <p:nvPicPr>
          <p:cNvPr id="14" name="Picture 13" descr="Cover">
            <a:extLst>
              <a:ext uri="{FF2B5EF4-FFF2-40B4-BE49-F238E27FC236}">
                <a16:creationId xmlns:a16="http://schemas.microsoft.com/office/drawing/2014/main" id="{537A91F6-53A6-2F45-BFF7-32E00B2E4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61679" y="1189825"/>
            <a:ext cx="2466976" cy="244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stCxn id="3" idx="3"/>
            <a:endCxn id="13" idx="1"/>
          </p:cNvCxnSpPr>
          <p:nvPr/>
        </p:nvCxnSpPr>
        <p:spPr>
          <a:xfrm flipV="1">
            <a:off x="4219576" y="2422326"/>
            <a:ext cx="207632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962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2E69-5720-1C46-BD30-B879B34B6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76" y="282560"/>
            <a:ext cx="7543794" cy="857250"/>
          </a:xfrm>
        </p:spPr>
        <p:txBody>
          <a:bodyPr anchor="ctr">
            <a:normAutofit/>
          </a:bodyPr>
          <a:lstStyle/>
          <a:p>
            <a:r>
              <a:rPr lang="en-US" sz="3000" dirty="0"/>
              <a:t>How do we learn these attributes?</a:t>
            </a:r>
            <a:br>
              <a:rPr lang="en-US" sz="3000" dirty="0"/>
            </a:br>
            <a:r>
              <a:rPr lang="en-US" sz="2100" dirty="0"/>
              <a:t>-&gt; In brief, for now, but there’s an additional, optional lecture on this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465877" y="1432322"/>
            <a:ext cx="8245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KEY IDEA: words are </a:t>
            </a:r>
            <a:r>
              <a:rPr lang="en-US" sz="2400" i="1" dirty="0">
                <a:solidFill>
                  <a:schemeClr val="accent2"/>
                </a:solidFill>
              </a:rPr>
              <a:t>defined</a:t>
            </a:r>
            <a:r>
              <a:rPr lang="en-US" sz="2400" dirty="0">
                <a:solidFill>
                  <a:schemeClr val="accent2"/>
                </a:solidFill>
              </a:rPr>
              <a:t> by the </a:t>
            </a:r>
            <a:r>
              <a:rPr lang="en-US" sz="2400" u="sng" dirty="0">
                <a:solidFill>
                  <a:schemeClr val="accent2"/>
                </a:solidFill>
              </a:rPr>
              <a:t>context</a:t>
            </a:r>
            <a:r>
              <a:rPr lang="en-US" sz="2400" dirty="0">
                <a:solidFill>
                  <a:schemeClr val="accent2"/>
                </a:solidFill>
              </a:rPr>
              <a:t> in which they appear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15996" y="2198998"/>
            <a:ext cx="300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man</a:t>
            </a:r>
            <a:r>
              <a:rPr lang="en-US" b="1" dirty="0"/>
              <a:t> strolls down the street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5997" y="2646128"/>
            <a:ext cx="329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woman</a:t>
            </a:r>
            <a:r>
              <a:rPr lang="en-US" b="1" dirty="0"/>
              <a:t> strolls down the street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15996" y="3093259"/>
            <a:ext cx="303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child</a:t>
            </a:r>
            <a:r>
              <a:rPr lang="en-US" b="1" dirty="0"/>
              <a:t> strolls down the street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5996" y="3540389"/>
            <a:ext cx="344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crocodile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/>
              <a:t>strolls down the street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15997" y="3987520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</a:t>
            </a: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banana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/>
              <a:t>strolls down the street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15995" y="4434650"/>
            <a:ext cx="333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</a:t>
            </a:r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concept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/>
              <a:t>strolls down the street</a:t>
            </a:r>
          </a:p>
        </p:txBody>
      </p:sp>
    </p:spTree>
    <p:extLst>
      <p:ext uri="{BB962C8B-B14F-4D97-AF65-F5344CB8AC3E}">
        <p14:creationId xmlns:p14="http://schemas.microsoft.com/office/powerpoint/2010/main" val="2088189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7501" y="803877"/>
            <a:ext cx="8245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KEY IDEA: words are </a:t>
            </a:r>
            <a:r>
              <a:rPr lang="en-US" sz="2400" i="1" dirty="0">
                <a:solidFill>
                  <a:schemeClr val="accent2"/>
                </a:solidFill>
              </a:rPr>
              <a:t>defined</a:t>
            </a:r>
            <a:r>
              <a:rPr lang="en-US" sz="2400" dirty="0">
                <a:solidFill>
                  <a:schemeClr val="accent2"/>
                </a:solidFill>
              </a:rPr>
              <a:t> by the </a:t>
            </a:r>
            <a:r>
              <a:rPr lang="en-US" sz="2400" u="sng" dirty="0">
                <a:solidFill>
                  <a:schemeClr val="accent2"/>
                </a:solidFill>
              </a:rPr>
              <a:t>context</a:t>
            </a:r>
            <a:r>
              <a:rPr lang="en-US" sz="2400" dirty="0">
                <a:solidFill>
                  <a:schemeClr val="accent2"/>
                </a:solidFill>
              </a:rPr>
              <a:t> in which they appear</a:t>
            </a:r>
          </a:p>
        </p:txBody>
      </p:sp>
      <p:pic>
        <p:nvPicPr>
          <p:cNvPr id="1028" name="Picture 4" descr="Image result for looking up a word in a diction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9054" y="1914364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44465" y="4382480"/>
            <a:ext cx="3326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learn word meaning like an adult:</a:t>
            </a:r>
          </a:p>
          <a:p>
            <a:pPr algn="ctr"/>
            <a:r>
              <a:rPr lang="en-US" dirty="0"/>
              <a:t>explicit definitions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92180" y="4382480"/>
            <a:ext cx="3289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learn word meaning like an child:</a:t>
            </a:r>
          </a:p>
          <a:p>
            <a:pPr algn="ctr"/>
            <a:r>
              <a:rPr lang="en-US" u="sng" dirty="0"/>
              <a:t>implicit definitions from context</a:t>
            </a:r>
          </a:p>
        </p:txBody>
      </p:sp>
      <p:pic>
        <p:nvPicPr>
          <p:cNvPr id="1030" name="Picture 6" descr="Image result for speech immersion child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4492" y="1914364"/>
            <a:ext cx="2845184" cy="21431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820920" y="1728858"/>
            <a:ext cx="32323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https://www.parenting.com/activities/baby/teach-baby-to-talk/</a:t>
            </a:r>
          </a:p>
        </p:txBody>
      </p:sp>
      <p:sp>
        <p:nvSpPr>
          <p:cNvPr id="18" name="Multiply 17"/>
          <p:cNvSpPr/>
          <p:nvPr/>
        </p:nvSpPr>
        <p:spPr>
          <a:xfrm>
            <a:off x="739046" y="1728857"/>
            <a:ext cx="3937517" cy="3276870"/>
          </a:xfrm>
          <a:prstGeom prst="mathMultiply">
            <a:avLst>
              <a:gd name="adj1" fmla="val 1181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/>
        </p:nvSpPr>
        <p:spPr>
          <a:xfrm>
            <a:off x="1068551" y="1264820"/>
            <a:ext cx="709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-&gt; if words are always exchangeable, they must have very similar meaning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88DB8BC-46FF-58EB-2962-3D40D03A8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08" y="158108"/>
            <a:ext cx="6128004" cy="857250"/>
          </a:xfrm>
        </p:spPr>
        <p:txBody>
          <a:bodyPr anchor="ctr">
            <a:normAutofit/>
          </a:bodyPr>
          <a:lstStyle/>
          <a:p>
            <a:pPr algn="ctr"/>
            <a:r>
              <a:rPr lang="en-US" sz="3000" dirty="0"/>
              <a:t>How do we learn these attributes?</a:t>
            </a:r>
          </a:p>
        </p:txBody>
      </p:sp>
    </p:spTree>
    <p:extLst>
      <p:ext uri="{BB962C8B-B14F-4D97-AF65-F5344CB8AC3E}">
        <p14:creationId xmlns:p14="http://schemas.microsoft.com/office/powerpoint/2010/main" val="3490862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CF95-43DA-264A-B38E-BD98E5008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>
            <a:noAutofit/>
          </a:bodyPr>
          <a:lstStyle/>
          <a:p>
            <a:r>
              <a:rPr lang="en-US" sz="3000" dirty="0"/>
              <a:t>What happens when we embed all words in a sentence?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22223-D0C8-6644-A01C-7C0BE1C48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57250"/>
            <a:ext cx="8229600" cy="726006"/>
          </a:xfrm>
        </p:spPr>
        <p:txBody>
          <a:bodyPr>
            <a:normAutofit/>
          </a:bodyPr>
          <a:lstStyle/>
          <a:p>
            <a:r>
              <a:rPr lang="en-US" sz="1800" dirty="0"/>
              <a:t>Look up words individually to obtain their vectors</a:t>
            </a:r>
          </a:p>
          <a:p>
            <a:r>
              <a:rPr lang="en-US" sz="1800" dirty="0"/>
              <a:t>Construct a sequence of vectors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3376" y="1686969"/>
            <a:ext cx="5471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		is 			a 			sentence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730460" y="2440506"/>
          <a:ext cx="404985" cy="2291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985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062646" y="2440506"/>
          <a:ext cx="404985" cy="2291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985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469195" y="2440506"/>
          <a:ext cx="404985" cy="2291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985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807105" y="2440506"/>
          <a:ext cx="404985" cy="2291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985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1929539" y="2125550"/>
            <a:ext cx="0" cy="210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264331" y="2125550"/>
            <a:ext cx="0" cy="210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70802" y="2125550"/>
            <a:ext cx="0" cy="210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07531" y="2125550"/>
            <a:ext cx="0" cy="210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32AC06-632F-43A5-BCC3-B6853BF55ED1}"/>
              </a:ext>
            </a:extLst>
          </p:cNvPr>
          <p:cNvSpPr txBox="1"/>
          <p:nvPr/>
        </p:nvSpPr>
        <p:spPr>
          <a:xfrm>
            <a:off x="457201" y="3194399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098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78890" y="2388438"/>
            <a:ext cx="4771807" cy="2396081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Connector 22"/>
          <p:cNvCxnSpPr>
            <a:stCxn id="19" idx="3"/>
          </p:cNvCxnSpPr>
          <p:nvPr/>
        </p:nvCxnSpPr>
        <p:spPr>
          <a:xfrm flipV="1">
            <a:off x="864810" y="3390439"/>
            <a:ext cx="714080" cy="1154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250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CF95-43DA-264A-B38E-BD98E5008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>
            <a:noAutofit/>
          </a:bodyPr>
          <a:lstStyle/>
          <a:p>
            <a:r>
              <a:rPr lang="en-US" sz="3000" dirty="0"/>
              <a:t>What happens when we embed all words in a sentence?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22223-D0C8-6644-A01C-7C0BE1C48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57250"/>
            <a:ext cx="8229600" cy="726006"/>
          </a:xfrm>
        </p:spPr>
        <p:txBody>
          <a:bodyPr>
            <a:normAutofit/>
          </a:bodyPr>
          <a:lstStyle/>
          <a:p>
            <a:r>
              <a:rPr lang="en-US" sz="1800" dirty="0"/>
              <a:t>Look up words individually to obtain their vectors</a:t>
            </a:r>
          </a:p>
          <a:p>
            <a:r>
              <a:rPr lang="en-US" sz="1800" dirty="0"/>
              <a:t>Construct a sequence of vectors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3376" y="1686969"/>
            <a:ext cx="2364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a sentence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730460" y="2440506"/>
          <a:ext cx="404985" cy="2291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985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138287" y="2440505"/>
          <a:ext cx="404985" cy="2291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985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543272" y="2440505"/>
          <a:ext cx="404985" cy="2291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985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48257" y="2440505"/>
          <a:ext cx="404985" cy="2291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985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381991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1929539" y="2125550"/>
            <a:ext cx="0" cy="210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2349931" y="2125550"/>
            <a:ext cx="144498" cy="210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781490" y="2125550"/>
            <a:ext cx="0" cy="210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163478" y="2125550"/>
            <a:ext cx="0" cy="210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32AC06-632F-43A5-BCC3-B6853BF55ED1}"/>
              </a:ext>
            </a:extLst>
          </p:cNvPr>
          <p:cNvSpPr txBox="1"/>
          <p:nvPr/>
        </p:nvSpPr>
        <p:spPr>
          <a:xfrm>
            <a:off x="457201" y="3194399"/>
            <a:ext cx="4076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098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78891" y="2388438"/>
            <a:ext cx="1863556" cy="2396081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Connector 22"/>
          <p:cNvCxnSpPr>
            <a:stCxn id="19" idx="3"/>
          </p:cNvCxnSpPr>
          <p:nvPr/>
        </p:nvCxnSpPr>
        <p:spPr>
          <a:xfrm flipV="1">
            <a:off x="864810" y="3390439"/>
            <a:ext cx="714080" cy="1154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CD118FE-C494-FF17-CA93-73A8D4C065A7}"/>
              </a:ext>
            </a:extLst>
          </p:cNvPr>
          <p:cNvSpPr txBox="1">
            <a:spLocks/>
          </p:cNvSpPr>
          <p:nvPr/>
        </p:nvSpPr>
        <p:spPr>
          <a:xfrm>
            <a:off x="4793878" y="3038985"/>
            <a:ext cx="3614669" cy="726006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Now we have a grid of numbers</a:t>
            </a:r>
          </a:p>
          <a:p>
            <a:pPr marL="0" indent="0">
              <a:buNone/>
            </a:pPr>
            <a:r>
              <a:rPr lang="en-US" sz="1800" dirty="0"/>
              <a:t>Similar in many ways to an image</a:t>
            </a:r>
          </a:p>
        </p:txBody>
      </p:sp>
    </p:spTree>
    <p:extLst>
      <p:ext uri="{BB962C8B-B14F-4D97-AF65-F5344CB8AC3E}">
        <p14:creationId xmlns:p14="http://schemas.microsoft.com/office/powerpoint/2010/main" val="12029764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04BA-2B1C-8D4A-9D8E-8B8640CF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we can use deep learning…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6791F-1ACA-C440-B5F4-B9EC9E29B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…to learn to extract increasingly complex aspects of meaning</a:t>
            </a:r>
          </a:p>
        </p:txBody>
      </p:sp>
    </p:spTree>
    <p:extLst>
      <p:ext uri="{BB962C8B-B14F-4D97-AF65-F5344CB8AC3E}">
        <p14:creationId xmlns:p14="http://schemas.microsoft.com/office/powerpoint/2010/main" val="535836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1290303" y="3957998"/>
            <a:ext cx="129706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7298684" y="3137233"/>
            <a:ext cx="1151337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4C887-30DE-6142-A3B8-73F2E6FB683F}"/>
              </a:ext>
            </a:extLst>
          </p:cNvPr>
          <p:cNvSpPr txBox="1"/>
          <p:nvPr/>
        </p:nvSpPr>
        <p:spPr>
          <a:xfrm>
            <a:off x="5465923" y="4627003"/>
            <a:ext cx="3621954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End goal: predict</a:t>
            </a:r>
            <a:r>
              <a:rPr lang="en-US" sz="1977" i="1" dirty="0"/>
              <a:t> dog </a:t>
            </a:r>
            <a:r>
              <a:rPr lang="en-US" sz="1977" dirty="0"/>
              <a:t>from </a:t>
            </a:r>
            <a:r>
              <a:rPr lang="en-US" sz="197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  <a:r>
              <a:rPr lang="en-US" sz="1977" dirty="0"/>
              <a:t>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7603217" y="2509876"/>
          <a:ext cx="542273" cy="53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7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53089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129462" y="2779780"/>
            <a:ext cx="654329" cy="115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F900F6-F379-064E-8628-8FF4A074FE47}"/>
              </a:ext>
            </a:extLst>
          </p:cNvPr>
          <p:cNvSpPr txBox="1"/>
          <p:nvPr/>
        </p:nvSpPr>
        <p:spPr>
          <a:xfrm>
            <a:off x="3783791" y="2422327"/>
            <a:ext cx="1297069" cy="7380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low-level motifs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ABC2F-ABAF-6140-BA5C-921109CF989B}"/>
              </a:ext>
            </a:extLst>
          </p:cNvPr>
          <p:cNvSpPr txBox="1"/>
          <p:nvPr/>
        </p:nvSpPr>
        <p:spPr>
          <a:xfrm>
            <a:off x="5612541" y="2422327"/>
            <a:ext cx="1297069" cy="7380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motifs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5080860" y="2791339"/>
            <a:ext cx="5316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A2DF38-31DB-B443-B7EA-6CBFE99560BB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 flipV="1">
            <a:off x="6909610" y="2775321"/>
            <a:ext cx="693607" cy="160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6D54507-CE31-F545-93DF-9D4C9973BC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12" y="1618033"/>
            <a:ext cx="2381250" cy="2314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6D4061E-5342-9944-9149-5767358874A4}"/>
              </a:ext>
            </a:extLst>
          </p:cNvPr>
          <p:cNvSpPr txBox="1"/>
          <p:nvPr/>
        </p:nvSpPr>
        <p:spPr>
          <a:xfrm>
            <a:off x="3767768" y="3222696"/>
            <a:ext cx="1374607" cy="1005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77" dirty="0"/>
              <a:t>edges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77" dirty="0"/>
              <a:t>shapes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77" dirty="0"/>
              <a:t>textures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5F0FA-BD5C-2C42-8E0B-45D8D186EE76}"/>
              </a:ext>
            </a:extLst>
          </p:cNvPr>
          <p:cNvSpPr txBox="1"/>
          <p:nvPr/>
        </p:nvSpPr>
        <p:spPr>
          <a:xfrm>
            <a:off x="5596518" y="3222696"/>
            <a:ext cx="1062342" cy="1005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77" dirty="0"/>
              <a:t>eyes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77" dirty="0"/>
              <a:t>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77" dirty="0"/>
              <a:t>paws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9D5AFCE-C044-3C4C-BD58-C4F92945F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Now we can use deep learning to build our hierarchy of features.</a:t>
            </a:r>
          </a:p>
        </p:txBody>
      </p:sp>
    </p:spTree>
    <p:extLst>
      <p:ext uri="{BB962C8B-B14F-4D97-AF65-F5344CB8AC3E}">
        <p14:creationId xmlns:p14="http://schemas.microsoft.com/office/powerpoint/2010/main" val="3179256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1186659" y="3962718"/>
            <a:ext cx="1297069" cy="1060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of semantic attributes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7298684" y="3137233"/>
            <a:ext cx="1151337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4C887-30DE-6142-A3B8-73F2E6FB683F}"/>
              </a:ext>
            </a:extLst>
          </p:cNvPr>
          <p:cNvSpPr txBox="1"/>
          <p:nvPr/>
        </p:nvSpPr>
        <p:spPr>
          <a:xfrm>
            <a:off x="3871197" y="4627003"/>
            <a:ext cx="5170198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End goal: predict</a:t>
            </a:r>
            <a:r>
              <a:rPr lang="en-US" sz="1977" i="1" dirty="0"/>
              <a:t> pulmonary embolism </a:t>
            </a:r>
            <a:r>
              <a:rPr lang="en-US" sz="1977" dirty="0"/>
              <a:t>from </a:t>
            </a:r>
            <a:r>
              <a:rPr lang="en-US" sz="197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US" sz="1977" dirty="0"/>
              <a:t>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7603217" y="2509876"/>
          <a:ext cx="542273" cy="53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7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53089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PE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782882" y="2791339"/>
            <a:ext cx="10009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F900F6-F379-064E-8628-8FF4A074FE47}"/>
              </a:ext>
            </a:extLst>
          </p:cNvPr>
          <p:cNvSpPr txBox="1"/>
          <p:nvPr/>
        </p:nvSpPr>
        <p:spPr>
          <a:xfrm>
            <a:off x="3783791" y="2422327"/>
            <a:ext cx="1297069" cy="7380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low-level motifs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ABC2F-ABAF-6140-BA5C-921109CF989B}"/>
              </a:ext>
            </a:extLst>
          </p:cNvPr>
          <p:cNvSpPr txBox="1"/>
          <p:nvPr/>
        </p:nvSpPr>
        <p:spPr>
          <a:xfrm>
            <a:off x="5612541" y="2422327"/>
            <a:ext cx="1297069" cy="7380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motifs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5080860" y="2791339"/>
            <a:ext cx="5316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A2DF38-31DB-B443-B7EA-6CBFE99560BB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 flipV="1">
            <a:off x="6909610" y="2775321"/>
            <a:ext cx="693607" cy="160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D4061E-5342-9944-9149-5767358874A4}"/>
              </a:ext>
            </a:extLst>
          </p:cNvPr>
          <p:cNvSpPr txBox="1"/>
          <p:nvPr/>
        </p:nvSpPr>
        <p:spPr>
          <a:xfrm>
            <a:off x="3767768" y="3222696"/>
            <a:ext cx="1369008" cy="1005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77" dirty="0"/>
              <a:t>words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77" dirty="0"/>
              <a:t>short phrases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5F0FA-BD5C-2C42-8E0B-45D8D186EE76}"/>
              </a:ext>
            </a:extLst>
          </p:cNvPr>
          <p:cNvSpPr txBox="1"/>
          <p:nvPr/>
        </p:nvSpPr>
        <p:spPr>
          <a:xfrm>
            <a:off x="5596517" y="3222696"/>
            <a:ext cx="1476636" cy="70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77" dirty="0"/>
              <a:t>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77" dirty="0"/>
              <a:t>topics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9D5AFCE-C044-3C4C-BD58-C4F92945F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Now we can use deep learning to build our hierarchy of </a:t>
            </a:r>
            <a:r>
              <a:rPr lang="en-US" i="1" dirty="0">
                <a:solidFill>
                  <a:schemeClr val="accent2"/>
                </a:solidFill>
              </a:rPr>
              <a:t>semantic</a:t>
            </a:r>
            <a:r>
              <a:rPr lang="en-US" dirty="0"/>
              <a:t> features.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0EC008-0CBF-9FA8-56DC-9B08A4DD02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76" t="10927" r="11177" b="12059"/>
          <a:stretch/>
        </p:blipFill>
        <p:spPr>
          <a:xfrm>
            <a:off x="887506" y="1476780"/>
            <a:ext cx="1895376" cy="2458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0968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6909133" y="4183743"/>
            <a:ext cx="129706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</p:cNvCxnSpPr>
          <p:nvPr/>
        </p:nvCxnSpPr>
        <p:spPr>
          <a:xfrm flipV="1">
            <a:off x="6260599" y="3295934"/>
            <a:ext cx="0" cy="266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</p:cNvCxnSpPr>
          <p:nvPr/>
        </p:nvCxnSpPr>
        <p:spPr>
          <a:xfrm flipV="1">
            <a:off x="6260599" y="2180794"/>
            <a:ext cx="0" cy="2348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E1FAC8BA-4E0B-8546-91E3-DB4FD3DE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365"/>
            <a:ext cx="9144000" cy="705354"/>
          </a:xfrm>
        </p:spPr>
        <p:txBody>
          <a:bodyPr>
            <a:noAutofit/>
          </a:bodyPr>
          <a:lstStyle/>
          <a:p>
            <a:pPr algn="ctr"/>
            <a:r>
              <a:rPr lang="en-US" sz="2700" dirty="0"/>
              <a:t>Recall: in image processing, we start with a pre-trained </a:t>
            </a:r>
            <a:r>
              <a:rPr lang="en-US" sz="2700" i="1" dirty="0"/>
              <a:t>encoder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47EF31-DD2B-2242-BB8A-C5F5B01D1AAB}"/>
              </a:ext>
            </a:extLst>
          </p:cNvPr>
          <p:cNvSpPr txBox="1"/>
          <p:nvPr/>
        </p:nvSpPr>
        <p:spPr>
          <a:xfrm>
            <a:off x="6909133" y="909604"/>
            <a:ext cx="1015808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18C239F-A05F-DF4A-834B-75B7272EF7B6}"/>
              </a:ext>
            </a:extLst>
          </p:cNvPr>
          <p:cNvGraphicFramePr>
            <a:graphicFrameLocks noGrp="1"/>
          </p:cNvGraphicFramePr>
          <p:nvPr/>
        </p:nvGraphicFramePr>
        <p:xfrm>
          <a:off x="5684930" y="842676"/>
          <a:ext cx="1151337" cy="53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337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53089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retinopathy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D92D3-E56B-A746-824F-E5BE7353B5A0}"/>
              </a:ext>
            </a:extLst>
          </p:cNvPr>
          <p:cNvCxnSpPr>
            <a:cxnSpLocks/>
          </p:cNvCxnSpPr>
          <p:nvPr/>
        </p:nvCxnSpPr>
        <p:spPr>
          <a:xfrm flipV="1">
            <a:off x="6260599" y="1463723"/>
            <a:ext cx="0" cy="186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D512111-B34C-D745-96B1-4A83D0CAAA5D}"/>
              </a:ext>
            </a:extLst>
          </p:cNvPr>
          <p:cNvSpPr txBox="1"/>
          <p:nvPr/>
        </p:nvSpPr>
        <p:spPr>
          <a:xfrm>
            <a:off x="7268142" y="1723101"/>
            <a:ext cx="1313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of high-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features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A2CF5A5-D42C-AA4E-B601-1A156AD1315E}"/>
              </a:ext>
            </a:extLst>
          </p:cNvPr>
          <p:cNvSpPr/>
          <p:nvPr/>
        </p:nvSpPr>
        <p:spPr>
          <a:xfrm>
            <a:off x="5612064" y="2514336"/>
            <a:ext cx="1297069" cy="706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CNN</a:t>
            </a:r>
          </a:p>
          <a:p>
            <a:pPr algn="ctr"/>
            <a:r>
              <a:rPr lang="en-US" sz="1350" dirty="0"/>
              <a:t>Encoder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22061E8-B621-3047-183A-03BF4F42F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05" y="1105643"/>
            <a:ext cx="4161128" cy="3650084"/>
          </a:xfrm>
        </p:spPr>
        <p:txBody>
          <a:bodyPr>
            <a:normAutofit fontScale="925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A CNN </a:t>
            </a:r>
            <a:r>
              <a:rPr lang="en-US" i="1" dirty="0"/>
              <a:t>image encoder</a:t>
            </a:r>
            <a:r>
              <a:rPr lang="en-US" dirty="0"/>
              <a:t> that converts the raw image to a vector of high-level motifs / features.</a:t>
            </a:r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i="1" dirty="0"/>
              <a:t>final layer</a:t>
            </a:r>
            <a:r>
              <a:rPr lang="en-US" dirty="0"/>
              <a:t>, or </a:t>
            </a:r>
            <a:r>
              <a:rPr lang="en-US" i="1" dirty="0"/>
              <a:t>prediction head</a:t>
            </a:r>
            <a:r>
              <a:rPr lang="en-US" dirty="0"/>
              <a:t> – this is a </a:t>
            </a:r>
            <a:r>
              <a:rPr lang="en-US" u="sng" dirty="0"/>
              <a:t>logistic regression</a:t>
            </a:r>
            <a:r>
              <a:rPr lang="en-US" dirty="0"/>
              <a:t> model – that makes predictions about the label from these high-level features.</a:t>
            </a:r>
          </a:p>
          <a:p>
            <a:endParaRPr lang="en-US" dirty="0"/>
          </a:p>
          <a:p>
            <a:r>
              <a:rPr lang="en-US" dirty="0"/>
              <a:t>We will </a:t>
            </a:r>
            <a:r>
              <a:rPr lang="en-US" u="sng" dirty="0"/>
              <a:t>reuse</a:t>
            </a:r>
            <a:r>
              <a:rPr lang="en-US" dirty="0"/>
              <a:t> the encoder but </a:t>
            </a:r>
            <a:r>
              <a:rPr lang="en-US" u="sng" dirty="0"/>
              <a:t>replace</a:t>
            </a:r>
            <a:r>
              <a:rPr lang="en-US" dirty="0"/>
              <a:t> the prediction head, since it is specific to the previous (non-medical) task.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2A0AC1-E887-ECC4-06E9-6D7E36844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84387" y="948588"/>
            <a:ext cx="352425" cy="19907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6A111F5-3503-29BA-AC7D-265A91508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924" y="3665431"/>
            <a:ext cx="1395349" cy="14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5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910"/>
    </mc:Choice>
    <mc:Fallback xmlns="">
      <p:transition spd="slow" advTm="6691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7347801" y="3876392"/>
            <a:ext cx="1297069" cy="1060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of semantic attributes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</p:cNvCxnSpPr>
          <p:nvPr/>
        </p:nvCxnSpPr>
        <p:spPr>
          <a:xfrm flipV="1">
            <a:off x="6260599" y="3295934"/>
            <a:ext cx="0" cy="266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</p:cNvCxnSpPr>
          <p:nvPr/>
        </p:nvCxnSpPr>
        <p:spPr>
          <a:xfrm flipV="1">
            <a:off x="6260599" y="2180794"/>
            <a:ext cx="0" cy="2348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E1FAC8BA-4E0B-8546-91E3-DB4FD3DE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365"/>
            <a:ext cx="9144000" cy="705354"/>
          </a:xfrm>
        </p:spPr>
        <p:txBody>
          <a:bodyPr>
            <a:noAutofit/>
          </a:bodyPr>
          <a:lstStyle/>
          <a:p>
            <a:pPr algn="ctr"/>
            <a:r>
              <a:rPr lang="en-US" sz="2700" u="sng" dirty="0"/>
              <a:t>In modern (deep) NLP, we also start with a pre-trained </a:t>
            </a:r>
            <a:r>
              <a:rPr lang="en-US" sz="2700" i="1" u="sng" dirty="0"/>
              <a:t>encoder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47EF31-DD2B-2242-BB8A-C5F5B01D1AAB}"/>
              </a:ext>
            </a:extLst>
          </p:cNvPr>
          <p:cNvSpPr txBox="1"/>
          <p:nvPr/>
        </p:nvSpPr>
        <p:spPr>
          <a:xfrm>
            <a:off x="6909133" y="909604"/>
            <a:ext cx="1015808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18C239F-A05F-DF4A-834B-75B7272EF7B6}"/>
              </a:ext>
            </a:extLst>
          </p:cNvPr>
          <p:cNvGraphicFramePr>
            <a:graphicFrameLocks noGrp="1"/>
          </p:cNvGraphicFramePr>
          <p:nvPr/>
        </p:nvGraphicFramePr>
        <p:xfrm>
          <a:off x="5684930" y="842676"/>
          <a:ext cx="1151337" cy="53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337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53089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PE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D92D3-E56B-A746-824F-E5BE7353B5A0}"/>
              </a:ext>
            </a:extLst>
          </p:cNvPr>
          <p:cNvCxnSpPr>
            <a:cxnSpLocks/>
          </p:cNvCxnSpPr>
          <p:nvPr/>
        </p:nvCxnSpPr>
        <p:spPr>
          <a:xfrm flipV="1">
            <a:off x="6260599" y="1463723"/>
            <a:ext cx="0" cy="186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D512111-B34C-D745-96B1-4A83D0CAAA5D}"/>
              </a:ext>
            </a:extLst>
          </p:cNvPr>
          <p:cNvSpPr txBox="1"/>
          <p:nvPr/>
        </p:nvSpPr>
        <p:spPr>
          <a:xfrm>
            <a:off x="7268142" y="1723101"/>
            <a:ext cx="1313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of high-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features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A2CF5A5-D42C-AA4E-B601-1A156AD1315E}"/>
              </a:ext>
            </a:extLst>
          </p:cNvPr>
          <p:cNvSpPr/>
          <p:nvPr/>
        </p:nvSpPr>
        <p:spPr>
          <a:xfrm>
            <a:off x="5612064" y="2514336"/>
            <a:ext cx="1297069" cy="70605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NLP</a:t>
            </a:r>
          </a:p>
          <a:p>
            <a:pPr algn="ctr"/>
            <a:r>
              <a:rPr lang="en-US" sz="1350" dirty="0"/>
              <a:t>Encoder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22061E8-B621-3047-183A-03BF4F42F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05" y="1105643"/>
            <a:ext cx="4161128" cy="3650084"/>
          </a:xfrm>
        </p:spPr>
        <p:txBody>
          <a:bodyPr>
            <a:normAutofit fontScale="92500" lnSpcReduction="1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A transformer network </a:t>
            </a:r>
            <a:r>
              <a:rPr lang="en-US" i="1" dirty="0"/>
              <a:t>image encoder</a:t>
            </a:r>
            <a:r>
              <a:rPr lang="en-US" dirty="0"/>
              <a:t> that converts the raw semantic attributes to a vector of high-level motifs / features.</a:t>
            </a:r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i="1" dirty="0"/>
              <a:t>final layer</a:t>
            </a:r>
            <a:r>
              <a:rPr lang="en-US" dirty="0"/>
              <a:t>, or </a:t>
            </a:r>
            <a:r>
              <a:rPr lang="en-US" i="1" dirty="0"/>
              <a:t>prediction head</a:t>
            </a:r>
            <a:r>
              <a:rPr lang="en-US" dirty="0"/>
              <a:t> – this is a </a:t>
            </a:r>
            <a:r>
              <a:rPr lang="en-US" u="sng" dirty="0"/>
              <a:t>logistic regression</a:t>
            </a:r>
            <a:r>
              <a:rPr lang="en-US" dirty="0"/>
              <a:t> model – that makes predictions about the label from these high-level features.</a:t>
            </a:r>
          </a:p>
          <a:p>
            <a:endParaRPr lang="en-US" dirty="0"/>
          </a:p>
          <a:p>
            <a:r>
              <a:rPr lang="en-US" dirty="0"/>
              <a:t>We will </a:t>
            </a:r>
            <a:r>
              <a:rPr lang="en-US" u="sng" dirty="0"/>
              <a:t>reuse</a:t>
            </a:r>
            <a:r>
              <a:rPr lang="en-US" dirty="0"/>
              <a:t> the encoder but </a:t>
            </a:r>
            <a:r>
              <a:rPr lang="en-US" u="sng" dirty="0"/>
              <a:t>replace</a:t>
            </a:r>
            <a:r>
              <a:rPr lang="en-US" dirty="0"/>
              <a:t> the prediction head, since it is specific to the previous task.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2A0AC1-E887-ECC4-06E9-6D7E36844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84387" y="948588"/>
            <a:ext cx="352425" cy="1990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EA516C-A040-6944-09F3-EF3207AC1F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76" t="10927" r="11177" b="12059"/>
          <a:stretch/>
        </p:blipFill>
        <p:spPr>
          <a:xfrm>
            <a:off x="5312865" y="3637608"/>
            <a:ext cx="1895376" cy="2458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043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910"/>
    </mc:Choice>
    <mc:Fallback xmlns="">
      <p:transition spd="slow" advTm="6691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69A43-0B07-9D49-B4BC-7CF697B4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 on biomedical corpora is becoming less important with current LLMs.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384E5-F9A4-2A44-854B-A7DAF79CCC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8283"/>
            <a:ext cx="9144000" cy="3170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84D70-78CE-B24B-A5AD-7AF4BF29DDF5}"/>
              </a:ext>
            </a:extLst>
          </p:cNvPr>
          <p:cNvSpPr txBox="1"/>
          <p:nvPr/>
        </p:nvSpPr>
        <p:spPr>
          <a:xfrm>
            <a:off x="4572000" y="4457953"/>
            <a:ext cx="457541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Lee J, Yoon W, Kim S, Kim D, Kim S, So CH, Kang J.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BioBERT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: a pre-trained biomedical language representation model for biomedical text mining. Bioinformatics. 2020 Feb 15;36(4):1234-40.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23714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90A7-9AFD-6047-B83E-6C0852C0E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NLP: predictive models for text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64ED3-CBD5-784D-889B-CF349214AB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727" y="1268015"/>
            <a:ext cx="2593732" cy="2445519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396CAD57-A6AD-2542-9076-2A724D5F3B94}"/>
              </a:ext>
            </a:extLst>
          </p:cNvPr>
          <p:cNvSpPr/>
          <p:nvPr/>
        </p:nvSpPr>
        <p:spPr>
          <a:xfrm rot="16200000">
            <a:off x="2518233" y="2923314"/>
            <a:ext cx="262758" cy="2079772"/>
          </a:xfrm>
          <a:prstGeom prst="leftBrace">
            <a:avLst>
              <a:gd name="adj1" fmla="val 8333"/>
              <a:gd name="adj2" fmla="val 2456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05090-9BC4-5544-99A3-B7474FB3F0D4}"/>
              </a:ext>
            </a:extLst>
          </p:cNvPr>
          <p:cNvSpPr txBox="1"/>
          <p:nvPr/>
        </p:nvSpPr>
        <p:spPr>
          <a:xfrm>
            <a:off x="1963108" y="4094580"/>
            <a:ext cx="2240351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radiology report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B1EFBE-A19E-3647-AB0C-EA73A10292D5}"/>
              </a:ext>
            </a:extLst>
          </p:cNvPr>
          <p:cNvSpPr txBox="1"/>
          <p:nvPr/>
        </p:nvSpPr>
        <p:spPr>
          <a:xfrm>
            <a:off x="6434446" y="2726473"/>
            <a:ext cx="2408009" cy="73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abnormality present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5DB8C-6AD0-564D-8432-886D4E5DB82F}"/>
              </a:ext>
            </a:extLst>
          </p:cNvPr>
          <p:cNvSpPr txBox="1"/>
          <p:nvPr/>
        </p:nvSpPr>
        <p:spPr>
          <a:xfrm>
            <a:off x="6029954" y="4239114"/>
            <a:ext cx="286533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End goal: predict</a:t>
            </a:r>
            <a:r>
              <a:rPr lang="en-US" sz="1977" i="1" dirty="0"/>
              <a:t> </a:t>
            </a:r>
            <a:r>
              <a:rPr lang="en-US" sz="197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977" dirty="0"/>
              <a:t> from </a:t>
            </a:r>
            <a:r>
              <a:rPr lang="en-US" sz="197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977" dirty="0"/>
              <a:t>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D0EB304-8081-7044-B592-636E140495DC}"/>
              </a:ext>
            </a:extLst>
          </p:cNvPr>
          <p:cNvGraphicFramePr>
            <a:graphicFrameLocks noGrp="1"/>
          </p:cNvGraphicFramePr>
          <p:nvPr/>
        </p:nvGraphicFramePr>
        <p:xfrm>
          <a:off x="6295900" y="2156882"/>
          <a:ext cx="542273" cy="53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7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53089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398347-372D-1843-8EAB-04AE6E74E2A0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19576" y="2422326"/>
            <a:ext cx="207632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39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90"/>
    </mc:Choice>
    <mc:Fallback xmlns="">
      <p:transition spd="slow" advTm="4639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80EB8-9883-92AC-56D7-8FF289A40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6153"/>
            <a:ext cx="7886700" cy="3263504"/>
          </a:xfrm>
        </p:spPr>
        <p:txBody>
          <a:bodyPr/>
          <a:lstStyle/>
          <a:p>
            <a:r>
              <a:rPr lang="en-US" dirty="0"/>
              <a:t>Common LLMs (e.g. BERT, GPT4) have millions or billions of parameters (up to 1T)</a:t>
            </a:r>
          </a:p>
          <a:p>
            <a:r>
              <a:rPr lang="en-US" dirty="0"/>
              <a:t>However, the principles remain the same: neural networks performing hierarchical feature extraction</a:t>
            </a:r>
          </a:p>
          <a:p>
            <a:r>
              <a:rPr lang="en-US" dirty="0"/>
              <a:t>Different tasks require slightly different final modifications to the architecture</a:t>
            </a:r>
          </a:p>
          <a:p>
            <a:r>
              <a:rPr lang="en-US" dirty="0"/>
              <a:t>Deep NLP is becoming more accessible (and common in the clinical  literature) as tools to acquire and use these models continue to improve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5B23E6-5DFB-81D8-BF6A-A5D1B7A6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dirty="0"/>
              <a:t>Pre-training on biomedical corpora is becoming less important with current LLMs.</a:t>
            </a:r>
          </a:p>
        </p:txBody>
      </p:sp>
    </p:spTree>
    <p:extLst>
      <p:ext uri="{BB962C8B-B14F-4D97-AF65-F5344CB8AC3E}">
        <p14:creationId xmlns:p14="http://schemas.microsoft.com/office/powerpoint/2010/main" val="3900106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575B7-A450-AF13-EADC-DC305D45B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Encoder, Decoder</a:t>
            </a:r>
          </a:p>
          <a:p>
            <a:r>
              <a:rPr lang="en-US" dirty="0"/>
              <a:t>Autoregressive</a:t>
            </a:r>
          </a:p>
          <a:p>
            <a:r>
              <a:rPr lang="en-US" dirty="0"/>
              <a:t>Multi-head attention</a:t>
            </a:r>
          </a:p>
          <a:p>
            <a:r>
              <a:rPr lang="en-US" dirty="0"/>
              <a:t>Masked or next token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B9F6E-D18F-6F6E-85D7-D0CA7FD350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806" y="273844"/>
            <a:ext cx="2956013" cy="42566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FE57E6-57B9-DB4F-75B5-DC98AC835F42}"/>
              </a:ext>
            </a:extLst>
          </p:cNvPr>
          <p:cNvSpPr txBox="1"/>
          <p:nvPr/>
        </p:nvSpPr>
        <p:spPr>
          <a:xfrm>
            <a:off x="5873805" y="4629118"/>
            <a:ext cx="29560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Vaswani, Ashish, et al. "Attention is all you need." </a:t>
            </a:r>
            <a:r>
              <a:rPr lang="en-US" sz="8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sz="800" b="0" i="0" u="none" strike="noStrike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30 (2017).</a:t>
            </a:r>
            <a:endParaRPr lang="en-US" sz="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FE7FB-3EDF-41A5-1AD6-586B304F5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Tour of LLM Terminology</a:t>
            </a:r>
          </a:p>
        </p:txBody>
      </p:sp>
    </p:spTree>
    <p:extLst>
      <p:ext uri="{BB962C8B-B14F-4D97-AF65-F5344CB8AC3E}">
        <p14:creationId xmlns:p14="http://schemas.microsoft.com/office/powerpoint/2010/main" val="3071187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3480-CDA5-16FE-FCAF-59C17B896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large language model (LLM)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FBB20-B736-1A61-785B-38351643C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69219"/>
            <a:ext cx="8113273" cy="3263504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Step 0:</a:t>
            </a:r>
            <a:r>
              <a:rPr lang="en-US" sz="1800" dirty="0"/>
              <a:t> invent word embeddings, transformer architecture, and other building blocks</a:t>
            </a: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Step 1</a:t>
            </a:r>
            <a:r>
              <a:rPr lang="en-US" sz="1800" dirty="0"/>
              <a:t>: train to predict the next/missing word or sentence across a huge collection of documents</a:t>
            </a:r>
          </a:p>
          <a:p>
            <a:pPr>
              <a:buFontTx/>
              <a:buChar char="-"/>
            </a:pPr>
            <a:r>
              <a:rPr lang="en-US" sz="1400" dirty="0"/>
              <a:t>Generalist models: Wikipedia, common crawl, twitter (i.e., the internet)</a:t>
            </a:r>
          </a:p>
          <a:p>
            <a:pPr>
              <a:buFontTx/>
              <a:buChar char="-"/>
            </a:pPr>
            <a:r>
              <a:rPr lang="en-US" sz="1400" dirty="0"/>
              <a:t>Biomedical models: PubMed, MIMIC notes</a:t>
            </a:r>
          </a:p>
          <a:p>
            <a:pPr>
              <a:buFontTx/>
              <a:buChar char="-"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Step 2</a:t>
            </a:r>
            <a:r>
              <a:rPr lang="en-US" sz="1800" dirty="0"/>
              <a:t>: refine and align the models by having humans rate their outputs (i.e., reinforcement learning from human feedback)</a:t>
            </a:r>
          </a:p>
          <a:p>
            <a:pPr>
              <a:buFontTx/>
              <a:buChar char="-"/>
            </a:pPr>
            <a:r>
              <a:rPr lang="en-US" sz="1400" dirty="0"/>
              <a:t>Many variations on this, some of them closely kept</a:t>
            </a:r>
          </a:p>
          <a:p>
            <a:pPr>
              <a:buFontTx/>
              <a:buChar char="-"/>
            </a:pPr>
            <a:r>
              <a:rPr lang="en-US" sz="1400" dirty="0"/>
              <a:t>Possible role of critic models and </a:t>
            </a:r>
            <a:r>
              <a:rPr lang="en-US" sz="1400" i="1" dirty="0"/>
              <a:t>learning to defer</a:t>
            </a:r>
          </a:p>
        </p:txBody>
      </p:sp>
    </p:spTree>
    <p:extLst>
      <p:ext uri="{BB962C8B-B14F-4D97-AF65-F5344CB8AC3E}">
        <p14:creationId xmlns:p14="http://schemas.microsoft.com/office/powerpoint/2010/main" val="405902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1BF9-6D2D-BE4E-A424-A602C848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Conclusions**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0A8D90-D1F1-C112-9525-3A2D8F74C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77" y="1089499"/>
            <a:ext cx="8361972" cy="378015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Text data are central to clinical medicine, so the potential for NLP impact is high (but </a:t>
            </a:r>
            <a:r>
              <a:rPr lang="en-US" i="1" dirty="0"/>
              <a:t>not yet realized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Simple, count-based NLP models are surprisingly effective in most clinical applications.</a:t>
            </a:r>
          </a:p>
          <a:p>
            <a:endParaRPr lang="en-US" dirty="0"/>
          </a:p>
          <a:p>
            <a:r>
              <a:rPr lang="en-US" dirty="0"/>
              <a:t>Complex, deep learning NLP models have exceeded human performance. In these models, words are converted to vectors of semantic attributes, and increasingly complex, </a:t>
            </a:r>
            <a:r>
              <a:rPr lang="en-US" dirty="0" err="1"/>
              <a:t>heirarchical</a:t>
            </a:r>
            <a:r>
              <a:rPr lang="en-US" dirty="0"/>
              <a:t> semantic features are then extracted.</a:t>
            </a:r>
          </a:p>
          <a:p>
            <a:endParaRPr lang="en-US" dirty="0"/>
          </a:p>
          <a:p>
            <a:r>
              <a:rPr lang="en-US" dirty="0"/>
              <a:t>Similar to image processing, we can take advantage of complex NLP models by repurposing them for a specific clinical task via fine-tuning of parameters.</a:t>
            </a:r>
          </a:p>
        </p:txBody>
      </p:sp>
    </p:spTree>
    <p:extLst>
      <p:ext uri="{BB962C8B-B14F-4D97-AF65-F5344CB8AC3E}">
        <p14:creationId xmlns:p14="http://schemas.microsoft.com/office/powerpoint/2010/main" val="422762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81"/>
    </mc:Choice>
    <mc:Fallback xmlns="">
      <p:transition spd="slow" advTm="4478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BD9E-75C9-6348-9BBF-41E194FA2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774"/>
            <a:ext cx="9144000" cy="65053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Generative or predictive?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33066B2-0A7C-8A4E-AC35-E6F80161D0E4}"/>
              </a:ext>
            </a:extLst>
          </p:cNvPr>
          <p:cNvSpPr/>
          <p:nvPr/>
        </p:nvSpPr>
        <p:spPr>
          <a:xfrm rot="16200000">
            <a:off x="2222163" y="1192373"/>
            <a:ext cx="262758" cy="3503469"/>
          </a:xfrm>
          <a:prstGeom prst="leftBrace">
            <a:avLst>
              <a:gd name="adj1" fmla="val 8333"/>
              <a:gd name="adj2" fmla="val 2456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1353479" y="3049301"/>
            <a:ext cx="2643080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conversation history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6434446" y="2845491"/>
            <a:ext cx="24080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next word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4C887-30DE-6142-A3B8-73F2E6FB683F}"/>
              </a:ext>
            </a:extLst>
          </p:cNvPr>
          <p:cNvSpPr txBox="1"/>
          <p:nvPr/>
        </p:nvSpPr>
        <p:spPr>
          <a:xfrm>
            <a:off x="6029954" y="4239114"/>
            <a:ext cx="286533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End goal: predict</a:t>
            </a:r>
            <a:r>
              <a:rPr lang="en-US" sz="1977" i="1" dirty="0"/>
              <a:t> </a:t>
            </a:r>
            <a:r>
              <a:rPr lang="en-US" sz="197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977" dirty="0"/>
              <a:t> from </a:t>
            </a:r>
            <a:r>
              <a:rPr lang="en-US" sz="197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977" dirty="0"/>
              <a:t>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6295900" y="2275900"/>
          <a:ext cx="542273" cy="53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7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53089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</p:cNvCxnSpPr>
          <p:nvPr/>
        </p:nvCxnSpPr>
        <p:spPr>
          <a:xfrm flipV="1">
            <a:off x="4219576" y="2541345"/>
            <a:ext cx="207632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155E91F-2A22-FEBC-A0CE-DF7FDF32B2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807" y="1730249"/>
            <a:ext cx="3503470" cy="96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90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569C8-63B8-F7D6-BD0A-D57ECEA1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today’s NLP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F93A6-7A72-8F1D-3D39-FE4BACD4F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what is the emerging role of generative versus predictive approaches?</a:t>
            </a:r>
          </a:p>
        </p:txBody>
      </p:sp>
    </p:spTree>
    <p:extLst>
      <p:ext uri="{BB962C8B-B14F-4D97-AF65-F5344CB8AC3E}">
        <p14:creationId xmlns:p14="http://schemas.microsoft.com/office/powerpoint/2010/main" val="113951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5650E-D03F-4C4B-BC74-1688B5209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06" t="5333" r="8248" b="70311"/>
          <a:stretch/>
        </p:blipFill>
        <p:spPr>
          <a:xfrm>
            <a:off x="4114800" y="91441"/>
            <a:ext cx="4921758" cy="1861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B833CE4-E42C-B849-A3E6-D30F66054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42" y="308597"/>
            <a:ext cx="3581908" cy="1426940"/>
          </a:xfrm>
        </p:spPr>
        <p:txBody>
          <a:bodyPr>
            <a:normAutofit/>
          </a:bodyPr>
          <a:lstStyle/>
          <a:p>
            <a:r>
              <a:rPr lang="en-US" sz="2800" dirty="0"/>
              <a:t>Clinical notes and other text contain key info not found elsewhere.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2C8493-527D-2145-8762-E61E61043D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49" t="6577" r="7510" b="68889"/>
          <a:stretch/>
        </p:blipFill>
        <p:spPr>
          <a:xfrm>
            <a:off x="614654" y="2047617"/>
            <a:ext cx="7914692" cy="30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5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22"/>
    </mc:Choice>
    <mc:Fallback xmlns="">
      <p:transition spd="slow" advTm="9502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BD9E-75C9-6348-9BBF-41E194FA2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774"/>
            <a:ext cx="9144000" cy="65053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Predictive models remain highly relevant.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33066B2-0A7C-8A4E-AC35-E6F80161D0E4}"/>
              </a:ext>
            </a:extLst>
          </p:cNvPr>
          <p:cNvSpPr/>
          <p:nvPr/>
        </p:nvSpPr>
        <p:spPr>
          <a:xfrm rot="16200000">
            <a:off x="2222163" y="1192373"/>
            <a:ext cx="262758" cy="3503469"/>
          </a:xfrm>
          <a:prstGeom prst="leftBrace">
            <a:avLst>
              <a:gd name="adj1" fmla="val 8333"/>
              <a:gd name="adj2" fmla="val 2456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1353480" y="3049301"/>
            <a:ext cx="2240351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clinical note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6434446" y="2845491"/>
            <a:ext cx="2408009" cy="41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autism risk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4C887-30DE-6142-A3B8-73F2E6FB683F}"/>
              </a:ext>
            </a:extLst>
          </p:cNvPr>
          <p:cNvSpPr txBox="1"/>
          <p:nvPr/>
        </p:nvSpPr>
        <p:spPr>
          <a:xfrm>
            <a:off x="6029954" y="4239114"/>
            <a:ext cx="286533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End goal: predict</a:t>
            </a:r>
            <a:r>
              <a:rPr lang="en-US" sz="1977" i="1" dirty="0"/>
              <a:t> </a:t>
            </a:r>
            <a:r>
              <a:rPr lang="en-US" sz="197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977" dirty="0"/>
              <a:t> from </a:t>
            </a:r>
            <a:r>
              <a:rPr lang="en-US" sz="197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977" dirty="0"/>
              <a:t>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6295900" y="2275900"/>
          <a:ext cx="542273" cy="53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7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53089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</p:cNvCxnSpPr>
          <p:nvPr/>
        </p:nvCxnSpPr>
        <p:spPr>
          <a:xfrm flipV="1">
            <a:off x="4219576" y="2541345"/>
            <a:ext cx="207632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E307900-68AB-0445-B10C-AFE1FC09CB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365" y="2300553"/>
            <a:ext cx="3623912" cy="39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321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0C20ED-7DC6-FA46-9DC3-473E7616BF38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12954</TotalTime>
  <Words>3327</Words>
  <Application>Microsoft Macintosh PowerPoint</Application>
  <PresentationFormat>On-screen Show (16:9)</PresentationFormat>
  <Paragraphs>690</Paragraphs>
  <Slides>53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Cambria Math</vt:lpstr>
      <vt:lpstr>freight-sans-pro</vt:lpstr>
      <vt:lpstr>Times New Roman</vt:lpstr>
      <vt:lpstr>Wingdings</vt:lpstr>
      <vt:lpstr>1_Office Theme</vt:lpstr>
      <vt:lpstr>2_Office Theme</vt:lpstr>
      <vt:lpstr>Intro to Natural Language Processing for Clinical Text </vt:lpstr>
      <vt:lpstr>Today: NLP and Model Interpretability</vt:lpstr>
      <vt:lpstr>Predictive models for tabular data</vt:lpstr>
      <vt:lpstr>CNNs: predictive models for image data</vt:lpstr>
      <vt:lpstr>NLP: predictive models for text data</vt:lpstr>
      <vt:lpstr>Generative or predictive?</vt:lpstr>
      <vt:lpstr>What can today’s NLP do?</vt:lpstr>
      <vt:lpstr>Clinical notes and other text contain key info not found elsewhere.</vt:lpstr>
      <vt:lpstr>Predictive models remain highly relevant.</vt:lpstr>
      <vt:lpstr>Case Study: SMS Triage for Global Maternal Health</vt:lpstr>
      <vt:lpstr>Often predictive and generative models are complementary.</vt:lpstr>
      <vt:lpstr>In some cases, however, generative models have superseded predictive models.</vt:lpstr>
      <vt:lpstr>Extracting specific info from documents: predictive or generative?</vt:lpstr>
      <vt:lpstr>Are all tasks special cases of text generation?</vt:lpstr>
      <vt:lpstr>Are all tasks special cases of text generation?</vt:lpstr>
      <vt:lpstr>Are all tasks special cases of text generation?</vt:lpstr>
      <vt:lpstr>Current directions: RAG vs long context</vt:lpstr>
      <vt:lpstr>Current directions: agentic AI</vt:lpstr>
      <vt:lpstr>Current directions: evaluation of generative models</vt:lpstr>
      <vt:lpstr>How does NLP work?</vt:lpstr>
      <vt:lpstr>A Simple Predictive Model: ICU Mortality</vt:lpstr>
      <vt:lpstr>Training Set (Historical Data)</vt:lpstr>
      <vt:lpstr>Making Predictions for New x</vt:lpstr>
      <vt:lpstr>Case Study: SMS Triage for Global Maternal Health</vt:lpstr>
      <vt:lpstr>This time, our training data is text</vt:lpstr>
      <vt:lpstr>We need numbers, not words</vt:lpstr>
      <vt:lpstr>First try: count words in each SMS Step 1: Define a vocabulary of words</vt:lpstr>
      <vt:lpstr>Step 2: count how many times each vocabulary word appears in a given SMS</vt:lpstr>
      <vt:lpstr>Step 2: count how many times each vocabulary word appears in a given SMS</vt:lpstr>
      <vt:lpstr>Note that word order does not matter!</vt:lpstr>
      <vt:lpstr>A “bag of words”</vt:lpstr>
      <vt:lpstr>Now we can use logistic regression.</vt:lpstr>
      <vt:lpstr>Count-based feature extraction is still useful!</vt:lpstr>
      <vt:lpstr>Strengths and Weaknesses</vt:lpstr>
      <vt:lpstr>How does current NLP work?</vt:lpstr>
      <vt:lpstr>Word vectors: a numeric representation of words that encodes their meaning</vt:lpstr>
      <vt:lpstr>Grocery List</vt:lpstr>
      <vt:lpstr>Identify items by their attributes (including previously unseen items)</vt:lpstr>
      <vt:lpstr>Why does this help us?</vt:lpstr>
      <vt:lpstr>How do we learn these attributes? -&gt; In brief, for now, but there’s an additional, optional lecture on this</vt:lpstr>
      <vt:lpstr>How do we learn these attributes?</vt:lpstr>
      <vt:lpstr>What happens when we embed all words in a sentence?</vt:lpstr>
      <vt:lpstr>What happens when we embed all words in a sentence?</vt:lpstr>
      <vt:lpstr>Now we can use deep learning…</vt:lpstr>
      <vt:lpstr>Now we can use deep learning to build our hierarchy of features.</vt:lpstr>
      <vt:lpstr>Now we can use deep learning to build our hierarchy of semantic features.</vt:lpstr>
      <vt:lpstr>Recall: in image processing, we start with a pre-trained encoder</vt:lpstr>
      <vt:lpstr>In modern (deep) NLP, we also start with a pre-trained encoder</vt:lpstr>
      <vt:lpstr>Pre-training on biomedical corpora is becoming less important with current LLMs.</vt:lpstr>
      <vt:lpstr>Pre-training on biomedical corpora is becoming less important with current LLMs.</vt:lpstr>
      <vt:lpstr>A Brief Tour of LLM Terminology</vt:lpstr>
      <vt:lpstr>How to build a large language model (LLM)</vt:lpstr>
      <vt:lpstr>Conclusions**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Carlson, Ph.D.</dc:creator>
  <cp:lastModifiedBy>Matthew Engelhard, M.D., Ph.D.</cp:lastModifiedBy>
  <cp:revision>388</cp:revision>
  <cp:lastPrinted>2018-06-22T18:27:38Z</cp:lastPrinted>
  <dcterms:created xsi:type="dcterms:W3CDTF">2018-06-03T14:52:22Z</dcterms:created>
  <dcterms:modified xsi:type="dcterms:W3CDTF">2024-06-28T02:22:57Z</dcterms:modified>
</cp:coreProperties>
</file>